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3.svg" ContentType="image/svg+xml"/>
  <Override PartName="/ppt/media/image30.svg" ContentType="image/svg+xml"/>
  <Override PartName="/ppt/media/image32.svg" ContentType="image/svg+xml"/>
  <Override PartName="/ppt/media/image34.svg" ContentType="image/svg+xml"/>
  <Override PartName="/ppt/media/image36.svg" ContentType="image/svg+xml"/>
  <Override PartName="/ppt/media/image38.svg" ContentType="image/svg+xml"/>
  <Override PartName="/ppt/media/image44.svg" ContentType="image/svg+xml"/>
  <Override PartName="/ppt/media/image46.svg" ContentType="image/svg+xml"/>
  <Override PartName="/ppt/media/image48.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grandir Bold" charset="1" panose="00000800000000000000"/>
      <p:regular r:id="rId17"/>
    </p:embeddedFont>
    <p:embeddedFont>
      <p:font typeface="Agrandir" charset="1" panose="00000500000000000000"/>
      <p:regular r:id="rId18"/>
    </p:embeddedFont>
    <p:embeddedFont>
      <p:font typeface="Agrandir Medium" charset="1" panose="00000600000000000000"/>
      <p:regular r:id="rId19"/>
    </p:embeddedFont>
    <p:embeddedFont>
      <p:font typeface="Montserrat" charset="1" panose="00000500000000000000"/>
      <p:regular r:id="rId20"/>
    </p:embeddedFont>
    <p:embeddedFont>
      <p:font typeface="Montserrat Medium" charset="1" panose="000006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font" Target="fonts/font17.fntdata"/><Relationship Id="rId18" Type="http://schemas.openxmlformats.org/officeDocument/2006/relationships/font" Target="fonts/font18.fntdata"/><Relationship Id="rId19" Type="http://schemas.openxmlformats.org/officeDocument/2006/relationships/font" Target="fonts/font19.fntdata"/><Relationship Id="rId20" Type="http://schemas.openxmlformats.org/officeDocument/2006/relationships/font" Target="fonts/font20.fntdata"/><Relationship Id="rId21" Type="http://schemas.openxmlformats.org/officeDocument/2006/relationships/font" Target="fonts/font21.fntdata"/><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Understanding OOP is crucial for efficient software development.</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Classes are the foundation of OOP.</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Encapsulation prevents accidental modification of data.</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Inheritance promotes modularity and maintainability.</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Polymorphism enhances code flexibility.</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This example demonstrates basic OOP concepts.</a:t>
            </a:r>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Effective OOP practices are vital for successful software development.</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4.png"/><Relationship Id="rId6" Type="http://schemas.openxmlformats.org/officeDocument/2006/relationships/image" Target="../media/image5.svg"/><Relationship Id="rId7" Type="http://schemas.openxmlformats.org/officeDocument/2006/relationships/image" Target="../media/image6.png"/><Relationship Id="rId8" Type="http://schemas.openxmlformats.org/officeDocument/2006/relationships/image" Target="../media/image7.svg"/><Relationship Id="rId9" Type="http://schemas.openxmlformats.org/officeDocument/2006/relationships/image" Target="../media/image8.png"/><Relationship Id="rId10" Type="http://schemas.openxmlformats.org/officeDocument/2006/relationships/image" Target="../media/image9.svg"/><Relationship Id="rId11" Type="http://schemas.openxmlformats.org/officeDocument/2006/relationships/image" Target="../media/image10.png"/><Relationship Id="rId12" Type="http://schemas.openxmlformats.org/officeDocument/2006/relationships/image" Target="../media/image11.svg"/><Relationship Id="rId13" Type="http://schemas.openxmlformats.org/officeDocument/2006/relationships/image" Target="../media/image12.png"/><Relationship Id="rId14" Type="http://schemas.openxmlformats.org/officeDocument/2006/relationships/image" Target="../media/image13.svg"/><Relationship Id="rId15" Type="http://schemas.openxmlformats.org/officeDocument/2006/relationships/image" Target="../media/image14.png"/><Relationship Id="rId16" Type="http://schemas.openxmlformats.org/officeDocument/2006/relationships/image" Target="../media/image15.svg"/><Relationship Id="rId17" Type="http://schemas.openxmlformats.org/officeDocument/2006/relationships/image" Target="../media/image16.png"/><Relationship Id="rId18" Type="http://schemas.openxmlformats.org/officeDocument/2006/relationships/image" Target="../media/image17.svg"/><Relationship Id="rId19" Type="http://schemas.openxmlformats.org/officeDocument/2006/relationships/image" Target="../media/image18.png"/><Relationship Id="rId20" Type="http://schemas.openxmlformats.org/officeDocument/2006/relationships/image" Target="../media/image19.svg"/><Relationship Id="rId21" Type="http://schemas.openxmlformats.org/officeDocument/2006/relationships/image" Target="../media/image20.png"/><Relationship Id="rId22" Type="http://schemas.openxmlformats.org/officeDocument/2006/relationships/image" Target="../media/image21.svg"/><Relationship Id="rId23" Type="http://schemas.openxmlformats.org/officeDocument/2006/relationships/image" Target="../media/image22.png"/><Relationship Id="rId24" Type="http://schemas.openxmlformats.org/officeDocument/2006/relationships/image" Target="../media/image23.svg"/><Relationship Id="rId25" Type="http://schemas.openxmlformats.org/officeDocument/2006/relationships/image" Target="../media/image24.png"/><Relationship Id="rId26" Type="http://schemas.openxmlformats.org/officeDocument/2006/relationships/image" Target="../media/image25.svg"/><Relationship Id="rId27" Type="http://schemas.openxmlformats.org/officeDocument/2006/relationships/image" Target="../media/image26.png"/><Relationship Id="rId28" Type="http://schemas.openxmlformats.org/officeDocument/2006/relationships/image" Target="../media/image27.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 Id="rId3" Type="http://schemas.openxmlformats.org/officeDocument/2006/relationships/image" Target="../media/image33.png"/><Relationship Id="rId4" Type="http://schemas.openxmlformats.org/officeDocument/2006/relationships/image" Target="../media/image34.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2.png"/><Relationship Id="rId6" Type="http://schemas.openxmlformats.org/officeDocument/2006/relationships/image" Target="../media/image3.svg"/><Relationship Id="rId7" Type="http://schemas.openxmlformats.org/officeDocument/2006/relationships/image" Target="../media/image4.png"/><Relationship Id="rId8" Type="http://schemas.openxmlformats.org/officeDocument/2006/relationships/image" Target="../media/image5.svg"/><Relationship Id="rId9" Type="http://schemas.openxmlformats.org/officeDocument/2006/relationships/image" Target="../media/image45.png"/><Relationship Id="rId10" Type="http://schemas.openxmlformats.org/officeDocument/2006/relationships/image" Target="../media/image46.svg"/><Relationship Id="rId11" Type="http://schemas.openxmlformats.org/officeDocument/2006/relationships/image" Target="../media/image6.png"/><Relationship Id="rId12" Type="http://schemas.openxmlformats.org/officeDocument/2006/relationships/image" Target="../media/image7.svg"/><Relationship Id="rId13" Type="http://schemas.openxmlformats.org/officeDocument/2006/relationships/image" Target="../media/image8.png"/><Relationship Id="rId14" Type="http://schemas.openxmlformats.org/officeDocument/2006/relationships/image" Target="../media/image9.svg"/><Relationship Id="rId15" Type="http://schemas.openxmlformats.org/officeDocument/2006/relationships/image" Target="../media/image10.png"/><Relationship Id="rId16" Type="http://schemas.openxmlformats.org/officeDocument/2006/relationships/image" Target="../media/image11.svg"/><Relationship Id="rId17" Type="http://schemas.openxmlformats.org/officeDocument/2006/relationships/image" Target="../media/image12.png"/><Relationship Id="rId18" Type="http://schemas.openxmlformats.org/officeDocument/2006/relationships/image" Target="../media/image13.svg"/><Relationship Id="rId19" Type="http://schemas.openxmlformats.org/officeDocument/2006/relationships/image" Target="../media/image14.png"/><Relationship Id="rId20" Type="http://schemas.openxmlformats.org/officeDocument/2006/relationships/image" Target="../media/image15.svg"/><Relationship Id="rId21" Type="http://schemas.openxmlformats.org/officeDocument/2006/relationships/image" Target="../media/image16.png"/><Relationship Id="rId22" Type="http://schemas.openxmlformats.org/officeDocument/2006/relationships/image" Target="../media/image17.svg"/><Relationship Id="rId23" Type="http://schemas.openxmlformats.org/officeDocument/2006/relationships/image" Target="../media/image18.png"/><Relationship Id="rId24" Type="http://schemas.openxmlformats.org/officeDocument/2006/relationships/image" Target="../media/image19.svg"/><Relationship Id="rId25" Type="http://schemas.openxmlformats.org/officeDocument/2006/relationships/image" Target="../media/image20.png"/><Relationship Id="rId26" Type="http://schemas.openxmlformats.org/officeDocument/2006/relationships/image" Target="../media/image21.svg"/><Relationship Id="rId27" Type="http://schemas.openxmlformats.org/officeDocument/2006/relationships/image" Target="../media/image22.png"/><Relationship Id="rId28" Type="http://schemas.openxmlformats.org/officeDocument/2006/relationships/image" Target="../media/image23.svg"/><Relationship Id="rId29" Type="http://schemas.openxmlformats.org/officeDocument/2006/relationships/image" Target="../media/image47.png"/><Relationship Id="rId30" Type="http://schemas.openxmlformats.org/officeDocument/2006/relationships/image" Target="../media/image4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14.png"/><Relationship Id="rId4" Type="http://schemas.openxmlformats.org/officeDocument/2006/relationships/image" Target="../media/image15.svg"/><Relationship Id="rId5" Type="http://schemas.openxmlformats.org/officeDocument/2006/relationships/image" Target="../media/image49.jpg"/><Relationship Id="rId6"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 Id="rId3" Type="http://schemas.openxmlformats.org/officeDocument/2006/relationships/image" Target="../media/image29.png"/><Relationship Id="rId4" Type="http://schemas.openxmlformats.org/officeDocument/2006/relationships/image" Target="../media/image30.svg"/><Relationship Id="rId5" Type="http://schemas.openxmlformats.org/officeDocument/2006/relationships/image" Target="../media/image31.png"/><Relationship Id="rId6" Type="http://schemas.openxmlformats.org/officeDocument/2006/relationships/image" Target="../media/image32.svg"/><Relationship Id="rId7" Type="http://schemas.openxmlformats.org/officeDocument/2006/relationships/image" Target="../media/image33.png"/><Relationship Id="rId8" Type="http://schemas.openxmlformats.org/officeDocument/2006/relationships/image" Target="../media/image34.svg"/><Relationship Id="rId9" Type="http://schemas.openxmlformats.org/officeDocument/2006/relationships/image" Target="../media/image35.png"/><Relationship Id="rId10" Type="http://schemas.openxmlformats.org/officeDocument/2006/relationships/image" Target="../media/image36.svg"/><Relationship Id="rId11" Type="http://schemas.openxmlformats.org/officeDocument/2006/relationships/image" Target="../media/image37.png"/><Relationship Id="rId12" Type="http://schemas.openxmlformats.org/officeDocument/2006/relationships/image" Target="../media/image38.svg"/><Relationship Id="rId13" Type="http://schemas.openxmlformats.org/officeDocument/2006/relationships/image" Target="../media/image50.jpg"/><Relationship Id="rId1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39.jpeg"/><Relationship Id="rId4" Type="http://schemas.openxmlformats.org/officeDocument/2006/relationships/image" Target="../media/image51.jpg"/><Relationship Id="rId5"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52.jp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10.png"/><Relationship Id="rId4" Type="http://schemas.openxmlformats.org/officeDocument/2006/relationships/image" Target="../media/image11.svg"/><Relationship Id="rId5" Type="http://schemas.openxmlformats.org/officeDocument/2006/relationships/image" Target="../media/image53.jpg"/><Relationship Id="rId6"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 Id="rId3" Type="http://schemas.openxmlformats.org/officeDocument/2006/relationships/image" Target="../media/image40.jpeg"/><Relationship Id="rId4" Type="http://schemas.openxmlformats.org/officeDocument/2006/relationships/image" Target="../media/image54.jpg"/><Relationship Id="rId5"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 Id="rId3" Type="http://schemas.openxmlformats.org/officeDocument/2006/relationships/image" Target="../media/image55.jp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 Id="rId3" Type="http://schemas.openxmlformats.org/officeDocument/2006/relationships/image" Target="../media/image41.png"/><Relationship Id="rId4" Type="http://schemas.openxmlformats.org/officeDocument/2006/relationships/image" Target="../media/image42.png"/></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234198" y="-1294275"/>
            <a:ext cx="2832552" cy="2588549"/>
          </a:xfrm>
          <a:custGeom>
            <a:avLst/>
            <a:gdLst/>
            <a:ahLst/>
            <a:cxnLst/>
            <a:rect r="r" b="b" t="t" l="l"/>
            <a:pathLst>
              <a:path h="2588549" w="2832552">
                <a:moveTo>
                  <a:pt x="0" y="0"/>
                </a:moveTo>
                <a:lnTo>
                  <a:pt x="2832551" y="0"/>
                </a:lnTo>
                <a:lnTo>
                  <a:pt x="2832551" y="2588550"/>
                </a:lnTo>
                <a:lnTo>
                  <a:pt x="0" y="2588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543507" y="-689971"/>
            <a:ext cx="2803900" cy="2414053"/>
          </a:xfrm>
          <a:custGeom>
            <a:avLst/>
            <a:gdLst/>
            <a:ahLst/>
            <a:cxnLst/>
            <a:rect r="r" b="b" t="t" l="l"/>
            <a:pathLst>
              <a:path h="2414053" w="2803900">
                <a:moveTo>
                  <a:pt x="0" y="0"/>
                </a:moveTo>
                <a:lnTo>
                  <a:pt x="2803900" y="0"/>
                </a:lnTo>
                <a:lnTo>
                  <a:pt x="2803900" y="2414053"/>
                </a:lnTo>
                <a:lnTo>
                  <a:pt x="0" y="2414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259300" y="5033991"/>
            <a:ext cx="2138114" cy="2604359"/>
          </a:xfrm>
          <a:custGeom>
            <a:avLst/>
            <a:gdLst/>
            <a:ahLst/>
            <a:cxnLst/>
            <a:rect r="r" b="b" t="t" l="l"/>
            <a:pathLst>
              <a:path h="2604359" w="2138114">
                <a:moveTo>
                  <a:pt x="0" y="0"/>
                </a:moveTo>
                <a:lnTo>
                  <a:pt x="2138114" y="0"/>
                </a:lnTo>
                <a:lnTo>
                  <a:pt x="2138114" y="2604359"/>
                </a:lnTo>
                <a:lnTo>
                  <a:pt x="0" y="26043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030548" y="-1293994"/>
            <a:ext cx="2465343" cy="2588269"/>
          </a:xfrm>
          <a:custGeom>
            <a:avLst/>
            <a:gdLst/>
            <a:ahLst/>
            <a:cxnLst/>
            <a:rect r="r" b="b" t="t" l="l"/>
            <a:pathLst>
              <a:path h="2588269" w="2465343">
                <a:moveTo>
                  <a:pt x="0" y="0"/>
                </a:moveTo>
                <a:lnTo>
                  <a:pt x="2465343" y="0"/>
                </a:lnTo>
                <a:lnTo>
                  <a:pt x="2465343" y="2588269"/>
                </a:lnTo>
                <a:lnTo>
                  <a:pt x="0" y="25882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592203" y="8606204"/>
            <a:ext cx="2417143" cy="2315806"/>
          </a:xfrm>
          <a:custGeom>
            <a:avLst/>
            <a:gdLst/>
            <a:ahLst/>
            <a:cxnLst/>
            <a:rect r="r" b="b" t="t" l="l"/>
            <a:pathLst>
              <a:path h="2315806" w="2417143">
                <a:moveTo>
                  <a:pt x="0" y="0"/>
                </a:moveTo>
                <a:lnTo>
                  <a:pt x="2417143" y="0"/>
                </a:lnTo>
                <a:lnTo>
                  <a:pt x="2417143" y="2315806"/>
                </a:lnTo>
                <a:lnTo>
                  <a:pt x="0" y="23158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2036878" y="3225785"/>
            <a:ext cx="3065578" cy="2711086"/>
          </a:xfrm>
          <a:custGeom>
            <a:avLst/>
            <a:gdLst/>
            <a:ahLst/>
            <a:cxnLst/>
            <a:rect r="r" b="b" t="t" l="l"/>
            <a:pathLst>
              <a:path h="2711086" w="3065578">
                <a:moveTo>
                  <a:pt x="0" y="0"/>
                </a:moveTo>
                <a:lnTo>
                  <a:pt x="3065578" y="0"/>
                </a:lnTo>
                <a:lnTo>
                  <a:pt x="3065578" y="2711085"/>
                </a:lnTo>
                <a:lnTo>
                  <a:pt x="0" y="271108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916995" y="7638350"/>
            <a:ext cx="2882762" cy="3283660"/>
          </a:xfrm>
          <a:custGeom>
            <a:avLst/>
            <a:gdLst/>
            <a:ahLst/>
            <a:cxnLst/>
            <a:rect r="r" b="b" t="t" l="l"/>
            <a:pathLst>
              <a:path h="3283660" w="2882762">
                <a:moveTo>
                  <a:pt x="0" y="0"/>
                </a:moveTo>
                <a:lnTo>
                  <a:pt x="2882761" y="0"/>
                </a:lnTo>
                <a:lnTo>
                  <a:pt x="2882761" y="3283660"/>
                </a:lnTo>
                <a:lnTo>
                  <a:pt x="0" y="328366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16858779" y="8450325"/>
            <a:ext cx="2163234" cy="3572134"/>
          </a:xfrm>
          <a:custGeom>
            <a:avLst/>
            <a:gdLst/>
            <a:ahLst/>
            <a:cxnLst/>
            <a:rect r="r" b="b" t="t" l="l"/>
            <a:pathLst>
              <a:path h="3572134" w="2163234">
                <a:moveTo>
                  <a:pt x="0" y="0"/>
                </a:moveTo>
                <a:lnTo>
                  <a:pt x="2163234" y="0"/>
                </a:lnTo>
                <a:lnTo>
                  <a:pt x="2163234" y="3572134"/>
                </a:lnTo>
                <a:lnTo>
                  <a:pt x="0" y="357213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916995" y="-689971"/>
            <a:ext cx="2379176" cy="3224668"/>
          </a:xfrm>
          <a:custGeom>
            <a:avLst/>
            <a:gdLst/>
            <a:ahLst/>
            <a:cxnLst/>
            <a:rect r="r" b="b" t="t" l="l"/>
            <a:pathLst>
              <a:path h="3224668" w="2379176">
                <a:moveTo>
                  <a:pt x="0" y="0"/>
                </a:moveTo>
                <a:lnTo>
                  <a:pt x="2379175" y="0"/>
                </a:lnTo>
                <a:lnTo>
                  <a:pt x="2379175" y="3224668"/>
                </a:lnTo>
                <a:lnTo>
                  <a:pt x="0" y="322466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13892554" y="9046259"/>
            <a:ext cx="2647404" cy="2079468"/>
          </a:xfrm>
          <a:custGeom>
            <a:avLst/>
            <a:gdLst/>
            <a:ahLst/>
            <a:cxnLst/>
            <a:rect r="r" b="b" t="t" l="l"/>
            <a:pathLst>
              <a:path h="2079468" w="2647404">
                <a:moveTo>
                  <a:pt x="0" y="0"/>
                </a:moveTo>
                <a:lnTo>
                  <a:pt x="2647404" y="0"/>
                </a:lnTo>
                <a:lnTo>
                  <a:pt x="2647404" y="2079468"/>
                </a:lnTo>
                <a:lnTo>
                  <a:pt x="0" y="207946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p:cNvSpPr/>
          <p:nvPr/>
        </p:nvSpPr>
        <p:spPr>
          <a:xfrm flipH="false" flipV="false" rot="0">
            <a:off x="17579615" y="2049544"/>
            <a:ext cx="1442398" cy="2352482"/>
          </a:xfrm>
          <a:custGeom>
            <a:avLst/>
            <a:gdLst/>
            <a:ahLst/>
            <a:cxnLst/>
            <a:rect r="r" b="b" t="t" l="l"/>
            <a:pathLst>
              <a:path h="2352482" w="1442398">
                <a:moveTo>
                  <a:pt x="0" y="0"/>
                </a:moveTo>
                <a:lnTo>
                  <a:pt x="1442398" y="0"/>
                </a:lnTo>
                <a:lnTo>
                  <a:pt x="1442398" y="2352482"/>
                </a:lnTo>
                <a:lnTo>
                  <a:pt x="0" y="235248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2032490">
            <a:off x="5423388" y="-1980819"/>
            <a:ext cx="4703437" cy="4114800"/>
          </a:xfrm>
          <a:custGeom>
            <a:avLst/>
            <a:gdLst/>
            <a:ahLst/>
            <a:cxnLst/>
            <a:rect r="r" b="b" t="t" l="l"/>
            <a:pathLst>
              <a:path h="4114800" w="4703437">
                <a:moveTo>
                  <a:pt x="0" y="0"/>
                </a:moveTo>
                <a:lnTo>
                  <a:pt x="4703438" y="0"/>
                </a:lnTo>
                <a:lnTo>
                  <a:pt x="4703438"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8501928" y="8884186"/>
            <a:ext cx="4302387" cy="4075647"/>
          </a:xfrm>
          <a:custGeom>
            <a:avLst/>
            <a:gdLst/>
            <a:ahLst/>
            <a:cxnLst/>
            <a:rect r="r" b="b" t="t" l="l"/>
            <a:pathLst>
              <a:path h="4075647" w="4302387">
                <a:moveTo>
                  <a:pt x="0" y="0"/>
                </a:moveTo>
                <a:lnTo>
                  <a:pt x="4302387" y="0"/>
                </a:lnTo>
                <a:lnTo>
                  <a:pt x="4302387" y="4075647"/>
                </a:lnTo>
                <a:lnTo>
                  <a:pt x="0" y="4075647"/>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16" id="16"/>
          <p:cNvSpPr txBox="true"/>
          <p:nvPr/>
        </p:nvSpPr>
        <p:spPr>
          <a:xfrm rot="0">
            <a:off x="2708982" y="2258207"/>
            <a:ext cx="12870036" cy="2962148"/>
          </a:xfrm>
          <a:prstGeom prst="rect">
            <a:avLst/>
          </a:prstGeom>
        </p:spPr>
        <p:txBody>
          <a:bodyPr anchor="t" rtlCol="false" tIns="0" lIns="0" bIns="0" rIns="0">
            <a:spAutoFit/>
          </a:bodyPr>
          <a:lstStyle/>
          <a:p>
            <a:pPr algn="ctr" marL="0" indent="0" lvl="0">
              <a:lnSpc>
                <a:spcPts val="10486"/>
              </a:lnSpc>
              <a:spcBef>
                <a:spcPct val="0"/>
              </a:spcBef>
            </a:pPr>
            <a:r>
              <a:rPr lang="en-US" b="true" sz="9800" spc="-343">
                <a:solidFill>
                  <a:srgbClr val="FFFFFF"/>
                </a:solidFill>
                <a:latin typeface="Agrandir Bold"/>
                <a:ea typeface="Agrandir Bold"/>
                <a:cs typeface="Agrandir Bold"/>
                <a:sym typeface="Agrandir Bold"/>
              </a:rPr>
              <a:t>Financial management:</a:t>
            </a:r>
          </a:p>
        </p:txBody>
      </p:sp>
      <p:sp>
        <p:nvSpPr>
          <p:cNvPr name="TextBox 17" id="17"/>
          <p:cNvSpPr txBox="true"/>
          <p:nvPr/>
        </p:nvSpPr>
        <p:spPr>
          <a:xfrm rot="0">
            <a:off x="3919147" y="4914244"/>
            <a:ext cx="10449705" cy="2962148"/>
          </a:xfrm>
          <a:prstGeom prst="rect">
            <a:avLst/>
          </a:prstGeom>
        </p:spPr>
        <p:txBody>
          <a:bodyPr anchor="t" rtlCol="false" tIns="0" lIns="0" bIns="0" rIns="0">
            <a:spAutoFit/>
          </a:bodyPr>
          <a:lstStyle/>
          <a:p>
            <a:pPr algn="ctr" marL="0" indent="0" lvl="0">
              <a:lnSpc>
                <a:spcPts val="10486"/>
              </a:lnSpc>
              <a:spcBef>
                <a:spcPct val="0"/>
              </a:spcBef>
            </a:pPr>
            <a:r>
              <a:rPr lang="en-US" sz="9800" spc="-343">
                <a:solidFill>
                  <a:srgbClr val="FFFFFF"/>
                </a:solidFill>
                <a:latin typeface="Agrandir"/>
                <a:ea typeface="Agrandir"/>
                <a:cs typeface="Agrandir"/>
                <a:sym typeface="Agrandir"/>
              </a:rPr>
              <a:t>Keys to economic success</a:t>
            </a:r>
          </a:p>
        </p:txBody>
      </p:sp>
      <p:sp>
        <p:nvSpPr>
          <p:cNvPr id="18" name="TextBox 17"/>
          <p:cNvSpPr txBox="1"/>
          <p:nvPr/>
        </p:nvSpPr>
        <p:spPr>
          <a:xfrm>
            <a:off x="914400" y="457200"/>
            <a:ext cx="7315200" cy="1371600"/>
          </a:xfrm>
          <a:prstGeom prst="rect">
            <a:avLst/>
          </a:prstGeom>
          <a:noFill/>
        </p:spPr>
        <p:txBody>
          <a:bodyPr wrap="none">
            <a:spAutoFit/>
          </a:bodyPr>
          <a:lstStyle/>
          <a:p>
            <a:r>
              <a:t>Computer Application 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p:nvPr/>
        </p:nvGrpSpPr>
        <p:grpSpPr>
          <a:xfrm rot="0">
            <a:off x="-1309551" y="-812902"/>
            <a:ext cx="12717770" cy="11912803"/>
            <a:chOff x="0" y="0"/>
            <a:chExt cx="3349536" cy="3137528"/>
          </a:xfrm>
        </p:grpSpPr>
        <p:sp>
          <p:nvSpPr>
            <p:cNvPr name="Freeform 4" id="4"/>
            <p:cNvSpPr/>
            <p:nvPr/>
          </p:nvSpPr>
          <p:spPr>
            <a:xfrm flipH="false" flipV="false" rot="0">
              <a:off x="0" y="0"/>
              <a:ext cx="3349536" cy="3137528"/>
            </a:xfrm>
            <a:custGeom>
              <a:avLst/>
              <a:gdLst/>
              <a:ahLst/>
              <a:cxnLst/>
              <a:rect r="r" b="b" t="t" l="l"/>
              <a:pathLst>
                <a:path h="3137528" w="3349536">
                  <a:moveTo>
                    <a:pt x="0" y="0"/>
                  </a:moveTo>
                  <a:lnTo>
                    <a:pt x="3349536" y="0"/>
                  </a:lnTo>
                  <a:lnTo>
                    <a:pt x="3349536" y="3137528"/>
                  </a:lnTo>
                  <a:lnTo>
                    <a:pt x="0" y="3137528"/>
                  </a:lnTo>
                  <a:close/>
                </a:path>
              </a:pathLst>
            </a:custGeom>
            <a:solidFill>
              <a:srgbClr val="60AA82"/>
            </a:solidFill>
          </p:spPr>
        </p:sp>
        <p:sp>
          <p:nvSpPr>
            <p:cNvPr name="TextBox 5" id="5"/>
            <p:cNvSpPr txBox="true"/>
            <p:nvPr/>
          </p:nvSpPr>
          <p:spPr>
            <a:xfrm>
              <a:off x="0" y="38100"/>
              <a:ext cx="3349536" cy="3099428"/>
            </a:xfrm>
            <a:prstGeom prst="rect">
              <a:avLst/>
            </a:prstGeom>
          </p:spPr>
          <p:txBody>
            <a:bodyPr anchor="ctr" rtlCol="false" tIns="50800" lIns="50800" bIns="50800" rIns="50800"/>
            <a:lstStyle/>
            <a:p>
              <a:pPr algn="ctr">
                <a:lnSpc>
                  <a:spcPts val="2266"/>
                </a:lnSpc>
              </a:pPr>
            </a:p>
          </p:txBody>
        </p:sp>
      </p:grpSp>
      <p:sp>
        <p:nvSpPr>
          <p:cNvPr name="Freeform 6" id="6"/>
          <p:cNvSpPr/>
          <p:nvPr/>
        </p:nvSpPr>
        <p:spPr>
          <a:xfrm flipH="false" flipV="false" rot="0">
            <a:off x="13134006" y="2317525"/>
            <a:ext cx="3422741" cy="5651950"/>
          </a:xfrm>
          <a:custGeom>
            <a:avLst/>
            <a:gdLst/>
            <a:ahLst/>
            <a:cxnLst/>
            <a:rect r="r" b="b" t="t" l="l"/>
            <a:pathLst>
              <a:path h="5651950" w="3422741">
                <a:moveTo>
                  <a:pt x="0" y="0"/>
                </a:moveTo>
                <a:lnTo>
                  <a:pt x="3422741" y="0"/>
                </a:lnTo>
                <a:lnTo>
                  <a:pt x="3422741" y="5651950"/>
                </a:lnTo>
                <a:lnTo>
                  <a:pt x="0" y="5651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7" id="7"/>
          <p:cNvSpPr txBox="true"/>
          <p:nvPr/>
        </p:nvSpPr>
        <p:spPr>
          <a:xfrm rot="0">
            <a:off x="1409700" y="2185360"/>
            <a:ext cx="9540934" cy="2273808"/>
          </a:xfrm>
          <a:prstGeom prst="rect">
            <a:avLst/>
          </a:prstGeom>
        </p:spPr>
        <p:txBody>
          <a:bodyPr anchor="t" rtlCol="false" tIns="0" lIns="0" bIns="0" rIns="0">
            <a:spAutoFit/>
          </a:bodyPr>
          <a:lstStyle/>
          <a:p>
            <a:pPr algn="l" marL="0" indent="0" lvl="0">
              <a:lnSpc>
                <a:spcPts val="8136"/>
              </a:lnSpc>
            </a:pPr>
            <a:r>
              <a:rPr lang="en-US" b="true" sz="7200" spc="-252">
                <a:solidFill>
                  <a:srgbClr val="FFFFFF"/>
                </a:solidFill>
                <a:latin typeface="Agrandir Medium"/>
                <a:ea typeface="Agrandir Medium"/>
                <a:cs typeface="Agrandir Medium"/>
                <a:sym typeface="Agrandir Medium"/>
              </a:rPr>
              <a:t>Future trends in financial management</a:t>
            </a:r>
          </a:p>
        </p:txBody>
      </p:sp>
      <p:sp>
        <p:nvSpPr>
          <p:cNvPr name="TextBox 8" id="8"/>
          <p:cNvSpPr txBox="true"/>
          <p:nvPr/>
        </p:nvSpPr>
        <p:spPr>
          <a:xfrm rot="0">
            <a:off x="1409700" y="4718360"/>
            <a:ext cx="7512993" cy="3230880"/>
          </a:xfrm>
          <a:prstGeom prst="rect">
            <a:avLst/>
          </a:prstGeom>
        </p:spPr>
        <p:txBody>
          <a:bodyPr anchor="t" rtlCol="false" tIns="0" lIns="0" bIns="0" rIns="0">
            <a:spAutoFit/>
          </a:bodyPr>
          <a:lstStyle/>
          <a:p>
            <a:pPr algn="l" marL="0" indent="0" lvl="0">
              <a:lnSpc>
                <a:spcPts val="2564"/>
              </a:lnSpc>
              <a:spcBef>
                <a:spcPct val="0"/>
              </a:spcBef>
            </a:pPr>
            <a:r>
              <a:rPr lang="en-US" sz="1899" spc="113" u="none">
                <a:solidFill>
                  <a:srgbClr val="FFFFFF"/>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a:p>
            <a:pPr algn="l" marL="0" indent="0" lvl="0">
              <a:lnSpc>
                <a:spcPts val="2564"/>
              </a:lnSpc>
              <a:spcBef>
                <a:spcPct val="0"/>
              </a:spcBef>
            </a:pPr>
          </a:p>
          <a:p>
            <a:pPr algn="l" marL="0" indent="0" lvl="0">
              <a:lnSpc>
                <a:spcPts val="2564"/>
              </a:lnSpc>
              <a:spcBef>
                <a:spcPct val="0"/>
              </a:spcBef>
            </a:pPr>
            <a:r>
              <a:rPr lang="en-US" sz="1899" spc="113" u="none">
                <a:solidFill>
                  <a:srgbClr val="FFFFFF"/>
                </a:solidFill>
                <a:latin typeface="Montserrat"/>
                <a:ea typeface="Montserrat"/>
                <a:cs typeface="Montserrat"/>
                <a:sym typeface="Montserrat"/>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519518" y="8877959"/>
            <a:ext cx="2417247" cy="3026207"/>
          </a:xfrm>
          <a:custGeom>
            <a:avLst/>
            <a:gdLst/>
            <a:ahLst/>
            <a:cxnLst/>
            <a:rect r="r" b="b" t="t" l="l"/>
            <a:pathLst>
              <a:path h="3026207" w="2417247">
                <a:moveTo>
                  <a:pt x="0" y="0"/>
                </a:moveTo>
                <a:lnTo>
                  <a:pt x="2417246" y="0"/>
                </a:lnTo>
                <a:lnTo>
                  <a:pt x="2417246" y="3026206"/>
                </a:lnTo>
                <a:lnTo>
                  <a:pt x="0" y="30262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977530" y="-1286370"/>
            <a:ext cx="2832552" cy="2588549"/>
          </a:xfrm>
          <a:custGeom>
            <a:avLst/>
            <a:gdLst/>
            <a:ahLst/>
            <a:cxnLst/>
            <a:rect r="r" b="b" t="t" l="l"/>
            <a:pathLst>
              <a:path h="2588549" w="2832552">
                <a:moveTo>
                  <a:pt x="0" y="0"/>
                </a:moveTo>
                <a:lnTo>
                  <a:pt x="2832552" y="0"/>
                </a:lnTo>
                <a:lnTo>
                  <a:pt x="2832552" y="2588549"/>
                </a:lnTo>
                <a:lnTo>
                  <a:pt x="0" y="25885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346052" y="-689971"/>
            <a:ext cx="3001354" cy="2584054"/>
          </a:xfrm>
          <a:custGeom>
            <a:avLst/>
            <a:gdLst/>
            <a:ahLst/>
            <a:cxnLst/>
            <a:rect r="r" b="b" t="t" l="l"/>
            <a:pathLst>
              <a:path h="2584054" w="3001354">
                <a:moveTo>
                  <a:pt x="0" y="0"/>
                </a:moveTo>
                <a:lnTo>
                  <a:pt x="3001355" y="0"/>
                </a:lnTo>
                <a:lnTo>
                  <a:pt x="3001355" y="2584053"/>
                </a:lnTo>
                <a:lnTo>
                  <a:pt x="0" y="25840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9670189" y="8779896"/>
            <a:ext cx="2906484" cy="3014207"/>
          </a:xfrm>
          <a:custGeom>
            <a:avLst/>
            <a:gdLst/>
            <a:ahLst/>
            <a:cxnLst/>
            <a:rect r="r" b="b" t="t" l="l"/>
            <a:pathLst>
              <a:path h="3014207" w="2906484">
                <a:moveTo>
                  <a:pt x="0" y="0"/>
                </a:moveTo>
                <a:lnTo>
                  <a:pt x="2906485" y="0"/>
                </a:lnTo>
                <a:lnTo>
                  <a:pt x="2906485" y="3014208"/>
                </a:lnTo>
                <a:lnTo>
                  <a:pt x="0" y="30142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259300" y="5033991"/>
            <a:ext cx="2138114" cy="2604359"/>
          </a:xfrm>
          <a:custGeom>
            <a:avLst/>
            <a:gdLst/>
            <a:ahLst/>
            <a:cxnLst/>
            <a:rect r="r" b="b" t="t" l="l"/>
            <a:pathLst>
              <a:path h="2604359" w="2138114">
                <a:moveTo>
                  <a:pt x="0" y="0"/>
                </a:moveTo>
                <a:lnTo>
                  <a:pt x="2138114" y="0"/>
                </a:lnTo>
                <a:lnTo>
                  <a:pt x="2138114" y="2604359"/>
                </a:lnTo>
                <a:lnTo>
                  <a:pt x="0" y="26043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2313073" y="-1659845"/>
            <a:ext cx="2975403" cy="3123761"/>
          </a:xfrm>
          <a:custGeom>
            <a:avLst/>
            <a:gdLst/>
            <a:ahLst/>
            <a:cxnLst/>
            <a:rect r="r" b="b" t="t" l="l"/>
            <a:pathLst>
              <a:path h="3123761" w="2975403">
                <a:moveTo>
                  <a:pt x="0" y="0"/>
                </a:moveTo>
                <a:lnTo>
                  <a:pt x="2975403" y="0"/>
                </a:lnTo>
                <a:lnTo>
                  <a:pt x="2975403" y="3123761"/>
                </a:lnTo>
                <a:lnTo>
                  <a:pt x="0" y="312376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3044371" y="8566988"/>
            <a:ext cx="2741722" cy="2626777"/>
          </a:xfrm>
          <a:custGeom>
            <a:avLst/>
            <a:gdLst/>
            <a:ahLst/>
            <a:cxnLst/>
            <a:rect r="r" b="b" t="t" l="l"/>
            <a:pathLst>
              <a:path h="2626777" w="2741722">
                <a:moveTo>
                  <a:pt x="0" y="0"/>
                </a:moveTo>
                <a:lnTo>
                  <a:pt x="2741722" y="0"/>
                </a:lnTo>
                <a:lnTo>
                  <a:pt x="2741722" y="2626777"/>
                </a:lnTo>
                <a:lnTo>
                  <a:pt x="0" y="262677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2097645" y="3518455"/>
            <a:ext cx="3427404" cy="3031072"/>
          </a:xfrm>
          <a:custGeom>
            <a:avLst/>
            <a:gdLst/>
            <a:ahLst/>
            <a:cxnLst/>
            <a:rect r="r" b="b" t="t" l="l"/>
            <a:pathLst>
              <a:path h="3031072" w="3427404">
                <a:moveTo>
                  <a:pt x="0" y="0"/>
                </a:moveTo>
                <a:lnTo>
                  <a:pt x="3427404" y="0"/>
                </a:lnTo>
                <a:lnTo>
                  <a:pt x="3427404" y="3031072"/>
                </a:lnTo>
                <a:lnTo>
                  <a:pt x="0" y="303107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916995" y="7470165"/>
            <a:ext cx="3227941" cy="3676843"/>
          </a:xfrm>
          <a:custGeom>
            <a:avLst/>
            <a:gdLst/>
            <a:ahLst/>
            <a:cxnLst/>
            <a:rect r="r" b="b" t="t" l="l"/>
            <a:pathLst>
              <a:path h="3676843" w="3227941">
                <a:moveTo>
                  <a:pt x="0" y="0"/>
                </a:moveTo>
                <a:lnTo>
                  <a:pt x="3227941" y="0"/>
                </a:lnTo>
                <a:lnTo>
                  <a:pt x="3227941" y="3676843"/>
                </a:lnTo>
                <a:lnTo>
                  <a:pt x="0" y="367684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16858779" y="8450325"/>
            <a:ext cx="2163234" cy="3572134"/>
          </a:xfrm>
          <a:custGeom>
            <a:avLst/>
            <a:gdLst/>
            <a:ahLst/>
            <a:cxnLst/>
            <a:rect r="r" b="b" t="t" l="l"/>
            <a:pathLst>
              <a:path h="3572134" w="2163234">
                <a:moveTo>
                  <a:pt x="0" y="0"/>
                </a:moveTo>
                <a:lnTo>
                  <a:pt x="2163234" y="0"/>
                </a:lnTo>
                <a:lnTo>
                  <a:pt x="2163234" y="3572134"/>
                </a:lnTo>
                <a:lnTo>
                  <a:pt x="0" y="3572134"/>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p:cNvSpPr/>
          <p:nvPr/>
        </p:nvSpPr>
        <p:spPr>
          <a:xfrm flipH="false" flipV="false" rot="0">
            <a:off x="-916995" y="-985177"/>
            <a:ext cx="2636713" cy="3573727"/>
          </a:xfrm>
          <a:custGeom>
            <a:avLst/>
            <a:gdLst/>
            <a:ahLst/>
            <a:cxnLst/>
            <a:rect r="r" b="b" t="t" l="l"/>
            <a:pathLst>
              <a:path h="3573727" w="2636713">
                <a:moveTo>
                  <a:pt x="0" y="0"/>
                </a:moveTo>
                <a:lnTo>
                  <a:pt x="2636712" y="0"/>
                </a:lnTo>
                <a:lnTo>
                  <a:pt x="2636712" y="3573726"/>
                </a:lnTo>
                <a:lnTo>
                  <a:pt x="0" y="35737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3202548" y="9200929"/>
            <a:ext cx="3030355" cy="2380266"/>
          </a:xfrm>
          <a:custGeom>
            <a:avLst/>
            <a:gdLst/>
            <a:ahLst/>
            <a:cxnLst/>
            <a:rect r="r" b="b" t="t" l="l"/>
            <a:pathLst>
              <a:path h="2380266" w="3030355">
                <a:moveTo>
                  <a:pt x="0" y="0"/>
                </a:moveTo>
                <a:lnTo>
                  <a:pt x="3030356" y="0"/>
                </a:lnTo>
                <a:lnTo>
                  <a:pt x="3030356" y="2380266"/>
                </a:lnTo>
                <a:lnTo>
                  <a:pt x="0" y="238026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8074943" y="-1400144"/>
            <a:ext cx="2138114" cy="2604359"/>
          </a:xfrm>
          <a:custGeom>
            <a:avLst/>
            <a:gdLst/>
            <a:ahLst/>
            <a:cxnLst/>
            <a:rect r="r" b="b" t="t" l="l"/>
            <a:pathLst>
              <a:path h="2604359" w="2138114">
                <a:moveTo>
                  <a:pt x="0" y="0"/>
                </a:moveTo>
                <a:lnTo>
                  <a:pt x="2138114" y="0"/>
                </a:lnTo>
                <a:lnTo>
                  <a:pt x="2138114" y="2604359"/>
                </a:lnTo>
                <a:lnTo>
                  <a:pt x="0" y="26043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7487449" y="2460237"/>
            <a:ext cx="2055840" cy="2573754"/>
          </a:xfrm>
          <a:custGeom>
            <a:avLst/>
            <a:gdLst/>
            <a:ahLst/>
            <a:cxnLst/>
            <a:rect r="r" b="b" t="t" l="l"/>
            <a:pathLst>
              <a:path h="2573754" w="2055840">
                <a:moveTo>
                  <a:pt x="0" y="0"/>
                </a:moveTo>
                <a:lnTo>
                  <a:pt x="2055840" y="0"/>
                </a:lnTo>
                <a:lnTo>
                  <a:pt x="2055840" y="2573754"/>
                </a:lnTo>
                <a:lnTo>
                  <a:pt x="0" y="2573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0803607" y="-1810090"/>
            <a:ext cx="1848187" cy="3014305"/>
          </a:xfrm>
          <a:custGeom>
            <a:avLst/>
            <a:gdLst/>
            <a:ahLst/>
            <a:cxnLst/>
            <a:rect r="r" b="b" t="t" l="l"/>
            <a:pathLst>
              <a:path h="3014305" w="1848187">
                <a:moveTo>
                  <a:pt x="0" y="0"/>
                </a:moveTo>
                <a:lnTo>
                  <a:pt x="1848187" y="0"/>
                </a:lnTo>
                <a:lnTo>
                  <a:pt x="1848187" y="3014305"/>
                </a:lnTo>
                <a:lnTo>
                  <a:pt x="0" y="301430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8" id="18"/>
          <p:cNvSpPr/>
          <p:nvPr/>
        </p:nvSpPr>
        <p:spPr>
          <a:xfrm flipH="false" flipV="false" rot="0">
            <a:off x="5879026" y="-985177"/>
            <a:ext cx="1464000" cy="2189392"/>
          </a:xfrm>
          <a:custGeom>
            <a:avLst/>
            <a:gdLst/>
            <a:ahLst/>
            <a:cxnLst/>
            <a:rect r="r" b="b" t="t" l="l"/>
            <a:pathLst>
              <a:path h="2189392" w="1464000">
                <a:moveTo>
                  <a:pt x="0" y="0"/>
                </a:moveTo>
                <a:lnTo>
                  <a:pt x="1464000" y="0"/>
                </a:lnTo>
                <a:lnTo>
                  <a:pt x="1464000" y="2189392"/>
                </a:lnTo>
                <a:lnTo>
                  <a:pt x="0" y="2189392"/>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TextBox 19" id="19"/>
          <p:cNvSpPr txBox="true"/>
          <p:nvPr/>
        </p:nvSpPr>
        <p:spPr>
          <a:xfrm rot="0">
            <a:off x="3578707" y="2843328"/>
            <a:ext cx="11130587" cy="4371744"/>
          </a:xfrm>
          <a:prstGeom prst="rect">
            <a:avLst/>
          </a:prstGeom>
        </p:spPr>
        <p:txBody>
          <a:bodyPr anchor="t" rtlCol="false" tIns="0" lIns="0" bIns="0" rIns="0">
            <a:spAutoFit/>
          </a:bodyPr>
          <a:lstStyle/>
          <a:p>
            <a:pPr algn="ctr" marL="0" indent="0" lvl="0">
              <a:lnSpc>
                <a:spcPts val="15462"/>
              </a:lnSpc>
              <a:spcBef>
                <a:spcPct val="0"/>
              </a:spcBef>
            </a:pPr>
            <a:r>
              <a:rPr lang="en-US" b="true" sz="14450" spc="-505">
                <a:solidFill>
                  <a:srgbClr val="FFFFFF"/>
                </a:solidFill>
                <a:latin typeface="Agrandir Bold"/>
                <a:ea typeface="Agrandir Bold"/>
                <a:cs typeface="Agrandir Bold"/>
                <a:sym typeface="Agrandir Bold"/>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409700" y="2205477"/>
            <a:ext cx="9290033" cy="2273808"/>
          </a:xfrm>
          <a:prstGeom prst="rect">
            <a:avLst/>
          </a:prstGeom>
        </p:spPr>
        <p:txBody>
          <a:bodyPr anchor="t" rtlCol="false" tIns="0" lIns="0" bIns="0" rIns="0">
            <a:spAutoFit/>
          </a:bodyPr>
          <a:lstStyle/>
          <a:p>
            <a:pPr algn="l" marL="0" indent="0" lvl="0">
              <a:lnSpc>
                <a:spcPts val="8136"/>
              </a:lnSpc>
            </a:pPr>
            <a:r>
              <a:rPr lang="en-US" b="true" sz="7200" spc="-252">
                <a:solidFill>
                  <a:srgbClr val="FFFFFF"/>
                </a:solidFill>
                <a:latin typeface="Agrandir Medium"/>
                <a:ea typeface="Agrandir Medium"/>
                <a:cs typeface="Agrandir Medium"/>
                <a:sym typeface="Agrandir Medium"/>
              </a:rPr>
              <a:t>Introduction to financial management</a:t>
            </a:r>
          </a:p>
        </p:txBody>
      </p:sp>
      <p:sp>
        <p:nvSpPr>
          <p:cNvPr name="TextBox 4" id="4"/>
          <p:cNvSpPr txBox="true"/>
          <p:nvPr/>
        </p:nvSpPr>
        <p:spPr>
          <a:xfrm rot="0">
            <a:off x="1409700" y="4698243"/>
            <a:ext cx="7512993" cy="3230880"/>
          </a:xfrm>
          <a:prstGeom prst="rect">
            <a:avLst/>
          </a:prstGeom>
        </p:spPr>
        <p:txBody>
          <a:bodyPr anchor="t" rtlCol="false" tIns="0" lIns="0" bIns="0" rIns="0">
            <a:spAutoFit/>
          </a:bodyPr>
          <a:lstStyle/>
          <a:p>
            <a:pPr algn="l" marL="0" indent="0" lvl="0">
              <a:lnSpc>
                <a:spcPts val="2564"/>
              </a:lnSpc>
              <a:spcBef>
                <a:spcPct val="0"/>
              </a:spcBef>
            </a:pPr>
            <a:r>
              <a:rPr lang="en-US" sz="1899" spc="113" u="none">
                <a:solidFill>
                  <a:srgbClr val="FFFFFF"/>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a:p>
            <a:pPr algn="l" marL="0" indent="0" lvl="0">
              <a:lnSpc>
                <a:spcPts val="2564"/>
              </a:lnSpc>
              <a:spcBef>
                <a:spcPct val="0"/>
              </a:spcBef>
            </a:pPr>
          </a:p>
          <a:p>
            <a:pPr algn="l" marL="0" indent="0" lvl="0">
              <a:lnSpc>
                <a:spcPts val="2564"/>
              </a:lnSpc>
              <a:spcBef>
                <a:spcPct val="0"/>
              </a:spcBef>
            </a:pPr>
            <a:r>
              <a:rPr lang="en-US" sz="1899" spc="113" u="none">
                <a:solidFill>
                  <a:srgbClr val="FFFFFF"/>
                </a:solidFill>
                <a:latin typeface="Montserrat"/>
                <a:ea typeface="Montserrat"/>
                <a:cs typeface="Montserrat"/>
                <a:sym typeface="Montserrat"/>
              </a:rPr>
              <a:t>Duis aute irure dolor in reprehenderit in voluptate velit esse cillum dolore eu fugiat nulla pariatur. Excepteur sint occaecat cupidatat non proident, sunt in culpa qui officia deserunt mollit anim id est laborum.</a:t>
            </a:r>
          </a:p>
        </p:txBody>
      </p:sp>
      <p:sp>
        <p:nvSpPr>
          <p:cNvPr name="Freeform 5" id="5"/>
          <p:cNvSpPr/>
          <p:nvPr/>
        </p:nvSpPr>
        <p:spPr>
          <a:xfrm flipH="false" flipV="false" rot="0">
            <a:off x="10699733" y="1956561"/>
            <a:ext cx="5595699" cy="6373878"/>
          </a:xfrm>
          <a:custGeom>
            <a:avLst/>
            <a:gdLst/>
            <a:ahLst/>
            <a:cxnLst/>
            <a:rect r="r" b="b" t="t" l="l"/>
            <a:pathLst>
              <a:path h="6373878" w="5595699">
                <a:moveTo>
                  <a:pt x="0" y="0"/>
                </a:moveTo>
                <a:lnTo>
                  <a:pt x="5595698" y="0"/>
                </a:lnTo>
                <a:lnTo>
                  <a:pt x="5595698" y="6373878"/>
                </a:lnTo>
                <a:lnTo>
                  <a:pt x="0" y="6373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id="6" name="TextBox 5"/>
          <p:cNvSpPr txBox="1"/>
          <p:nvPr/>
        </p:nvSpPr>
        <p:spPr>
          <a:xfrm>
            <a:off x="914400" y="1371600"/>
            <a:ext cx="7315200" cy="4114800"/>
          </a:xfrm>
          <a:prstGeom prst="rect">
            <a:avLst/>
          </a:prstGeom>
          <a:noFill/>
        </p:spPr>
        <p:txBody>
          <a:bodyPr wrap="none">
            <a:spAutoFit/>
          </a:bodyPr>
          <a:lstStyle/>
          <a:p>
            <a:pPr>
              <a:defRPr sz="1800"/>
            </a:pPr>
            <a:r>
              <a:t>OOP is a programming paradigm.</a:t>
            </a:r>
          </a:p>
          <a:p>
            <a:pPr>
              <a:defRPr sz="1800"/>
            </a:pPr>
            <a:r>
              <a:t>It focuses on organizing code around objects.</a:t>
            </a:r>
          </a:p>
          <a:p>
            <a:pPr>
              <a:defRPr sz="1800"/>
            </a:pPr>
            <a:r>
              <a:t>Key principles: Encapsulation, Inheritance, Polymorphism.</a:t>
            </a:r>
          </a:p>
          <a:p>
            <a:pPr lvl="1">
              <a:defRPr sz="1200" i="1">
                <a:solidFill>
                  <a:srgbClr val="787878"/>
                </a:solidFill>
              </a:defRPr>
            </a:pPr>
            <a:r>
              <a:t>[Image placeholder] Introduction to Object-Oriented Programming (OOP)</a:t>
            </a:r>
          </a:p>
        </p:txBody>
      </p:sp>
      <p:pic>
        <p:nvPicPr>
          <p:cNvPr id="7" name="Picture 6" descr="_ppt_tmp_image.png"/>
          <p:cNvPicPr>
            <a:picLocks noChangeAspect="1"/>
          </p:cNvPicPr>
          <p:nvPr/>
        </p:nvPicPr>
        <p:blipFill>
          <a:blip r:embed="rId5"/>
          <a:stretch>
            <a:fillRect/>
          </a:stretch>
        </p:blipFill>
        <p:spPr>
          <a:xfrm>
            <a:off x="5486400" y="1828800"/>
            <a:ext cx="2743200" cy="18288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TextBox 3" id="3"/>
          <p:cNvSpPr txBox="true"/>
          <p:nvPr/>
        </p:nvSpPr>
        <p:spPr>
          <a:xfrm rot="0">
            <a:off x="3548050" y="1773329"/>
            <a:ext cx="11191900" cy="2273808"/>
          </a:xfrm>
          <a:prstGeom prst="rect">
            <a:avLst/>
          </a:prstGeom>
        </p:spPr>
        <p:txBody>
          <a:bodyPr anchor="t" rtlCol="false" tIns="0" lIns="0" bIns="0" rIns="0">
            <a:spAutoFit/>
          </a:bodyPr>
          <a:lstStyle/>
          <a:p>
            <a:pPr algn="ctr">
              <a:lnSpc>
                <a:spcPts val="8136"/>
              </a:lnSpc>
            </a:pPr>
            <a:r>
              <a:rPr lang="en-US" b="true" sz="7200" spc="-252">
                <a:solidFill>
                  <a:srgbClr val="60AA82"/>
                </a:solidFill>
                <a:latin typeface="Agrandir Medium"/>
                <a:ea typeface="Agrandir Medium"/>
                <a:cs typeface="Agrandir Medium"/>
                <a:sym typeface="Agrandir Medium"/>
              </a:rPr>
              <a:t>History and evolution</a:t>
            </a:r>
          </a:p>
          <a:p>
            <a:pPr algn="ctr" marL="0" indent="0" lvl="0">
              <a:lnSpc>
                <a:spcPts val="8136"/>
              </a:lnSpc>
              <a:spcBef>
                <a:spcPct val="0"/>
              </a:spcBef>
            </a:pPr>
            <a:r>
              <a:rPr lang="en-US" b="true" sz="7200" spc="-252">
                <a:solidFill>
                  <a:srgbClr val="60AA82"/>
                </a:solidFill>
                <a:latin typeface="Agrandir Medium"/>
                <a:ea typeface="Agrandir Medium"/>
                <a:cs typeface="Agrandir Medium"/>
                <a:sym typeface="Agrandir Medium"/>
              </a:rPr>
              <a:t>of finance</a:t>
            </a:r>
          </a:p>
        </p:txBody>
      </p:sp>
      <p:sp>
        <p:nvSpPr>
          <p:cNvPr name="AutoShape 4" id="4"/>
          <p:cNvSpPr/>
          <p:nvPr/>
        </p:nvSpPr>
        <p:spPr>
          <a:xfrm>
            <a:off x="-886757" y="4952710"/>
            <a:ext cx="20061513" cy="0"/>
          </a:xfrm>
          <a:prstGeom prst="line">
            <a:avLst/>
          </a:prstGeom>
          <a:ln cap="flat" w="28575">
            <a:solidFill>
              <a:srgbClr val="60AA82"/>
            </a:solidFill>
            <a:prstDash val="solid"/>
            <a:headEnd type="none" len="sm" w="sm"/>
            <a:tailEnd type="none" len="sm" w="sm"/>
          </a:ln>
        </p:spPr>
      </p:sp>
      <p:sp>
        <p:nvSpPr>
          <p:cNvPr name="TextBox 5" id="5"/>
          <p:cNvSpPr txBox="true"/>
          <p:nvPr/>
        </p:nvSpPr>
        <p:spPr>
          <a:xfrm rot="0">
            <a:off x="1635820" y="5360459"/>
            <a:ext cx="2197323" cy="812801"/>
          </a:xfrm>
          <a:prstGeom prst="rect">
            <a:avLst/>
          </a:prstGeom>
        </p:spPr>
        <p:txBody>
          <a:bodyPr anchor="t" rtlCol="false" tIns="0" lIns="0" bIns="0" rIns="0">
            <a:spAutoFit/>
          </a:bodyPr>
          <a:lstStyle/>
          <a:p>
            <a:pPr algn="l">
              <a:lnSpc>
                <a:spcPts val="5150"/>
              </a:lnSpc>
            </a:pPr>
            <a:r>
              <a:rPr lang="en-US" sz="5000" b="true">
                <a:solidFill>
                  <a:srgbClr val="60AA82"/>
                </a:solidFill>
                <a:latin typeface="Agrandir Bold"/>
                <a:ea typeface="Agrandir Bold"/>
                <a:cs typeface="Agrandir Bold"/>
                <a:sym typeface="Agrandir Bold"/>
              </a:rPr>
              <a:t>2010</a:t>
            </a:r>
          </a:p>
        </p:txBody>
      </p:sp>
      <p:sp>
        <p:nvSpPr>
          <p:cNvPr name="TextBox 6" id="6"/>
          <p:cNvSpPr txBox="true"/>
          <p:nvPr/>
        </p:nvSpPr>
        <p:spPr>
          <a:xfrm rot="0">
            <a:off x="5547722" y="5360459"/>
            <a:ext cx="2197323" cy="812801"/>
          </a:xfrm>
          <a:prstGeom prst="rect">
            <a:avLst/>
          </a:prstGeom>
        </p:spPr>
        <p:txBody>
          <a:bodyPr anchor="t" rtlCol="false" tIns="0" lIns="0" bIns="0" rIns="0">
            <a:spAutoFit/>
          </a:bodyPr>
          <a:lstStyle/>
          <a:p>
            <a:pPr algn="l">
              <a:lnSpc>
                <a:spcPts val="5150"/>
              </a:lnSpc>
            </a:pPr>
            <a:r>
              <a:rPr lang="en-US" sz="5000" b="true">
                <a:solidFill>
                  <a:srgbClr val="60AA82"/>
                </a:solidFill>
                <a:latin typeface="Agrandir Bold"/>
                <a:ea typeface="Agrandir Bold"/>
                <a:cs typeface="Agrandir Bold"/>
                <a:sym typeface="Agrandir Bold"/>
              </a:rPr>
              <a:t>2015</a:t>
            </a:r>
          </a:p>
        </p:txBody>
      </p:sp>
      <p:grpSp>
        <p:nvGrpSpPr>
          <p:cNvPr name="Group 7" id="7"/>
          <p:cNvGrpSpPr/>
          <p:nvPr/>
        </p:nvGrpSpPr>
        <p:grpSpPr>
          <a:xfrm rot="0">
            <a:off x="5529419" y="4701682"/>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sp>
        <p:sp>
          <p:nvSpPr>
            <p:cNvPr name="TextBox 9" id="9"/>
            <p:cNvSpPr txBox="true"/>
            <p:nvPr/>
          </p:nvSpPr>
          <p:spPr>
            <a:xfrm>
              <a:off x="127000" y="165100"/>
              <a:ext cx="558800" cy="520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0" id="10"/>
          <p:cNvGrpSpPr/>
          <p:nvPr/>
        </p:nvGrpSpPr>
        <p:grpSpPr>
          <a:xfrm rot="0">
            <a:off x="1635820" y="4701682"/>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p:spPr>
        </p:sp>
        <p:sp>
          <p:nvSpPr>
            <p:cNvPr name="TextBox 12" id="12"/>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sp>
        <p:nvSpPr>
          <p:cNvPr name="TextBox 13" id="13"/>
          <p:cNvSpPr txBox="true"/>
          <p:nvPr/>
        </p:nvSpPr>
        <p:spPr>
          <a:xfrm rot="0">
            <a:off x="1635820" y="6325659"/>
            <a:ext cx="3257484" cy="1464945"/>
          </a:xfrm>
          <a:prstGeom prst="rect">
            <a:avLst/>
          </a:prstGeom>
        </p:spPr>
        <p:txBody>
          <a:bodyPr anchor="t" rtlCol="false" tIns="0" lIns="0" bIns="0" rIns="0">
            <a:spAutoFit/>
          </a:bodyPr>
          <a:lstStyle/>
          <a:p>
            <a:pPr algn="l">
              <a:lnSpc>
                <a:spcPts val="2340"/>
              </a:lnSpc>
            </a:pPr>
            <a:r>
              <a:rPr lang="en-US" sz="1500" b="true">
                <a:solidFill>
                  <a:srgbClr val="000000"/>
                </a:solidFill>
                <a:latin typeface="Montserrat Medium"/>
                <a:ea typeface="Montserrat Medium"/>
                <a:cs typeface="Montserrat Medium"/>
                <a:sym typeface="Montserrat Medium"/>
              </a:rPr>
              <a:t>Lorem ipsum dolor sit amet, consectetur adipiscing elit, sed do eiusmod tempor incididunt ut labore et dolore magna aliqua. Ut enim ad minim veniam.</a:t>
            </a:r>
          </a:p>
        </p:txBody>
      </p:sp>
      <p:sp>
        <p:nvSpPr>
          <p:cNvPr name="TextBox 14" id="14"/>
          <p:cNvSpPr txBox="true"/>
          <p:nvPr/>
        </p:nvSpPr>
        <p:spPr>
          <a:xfrm rot="0">
            <a:off x="5547722" y="6325659"/>
            <a:ext cx="3257484" cy="1464945"/>
          </a:xfrm>
          <a:prstGeom prst="rect">
            <a:avLst/>
          </a:prstGeom>
        </p:spPr>
        <p:txBody>
          <a:bodyPr anchor="t" rtlCol="false" tIns="0" lIns="0" bIns="0" rIns="0">
            <a:spAutoFit/>
          </a:bodyPr>
          <a:lstStyle/>
          <a:p>
            <a:pPr algn="l">
              <a:lnSpc>
                <a:spcPts val="2340"/>
              </a:lnSpc>
            </a:pPr>
            <a:r>
              <a:rPr lang="en-US" sz="1500" b="true">
                <a:solidFill>
                  <a:srgbClr val="000000"/>
                </a:solidFill>
                <a:latin typeface="Montserrat Medium"/>
                <a:ea typeface="Montserrat Medium"/>
                <a:cs typeface="Montserrat Medium"/>
                <a:sym typeface="Montserrat Medium"/>
              </a:rPr>
              <a:t>Lorem ipsum dolor sit amet, consectetur adipiscing elit, sed do eiusmod tempor incididunt ut labore et dolore magna aliqua. Ut enim ad minim veniam.</a:t>
            </a:r>
          </a:p>
        </p:txBody>
      </p:sp>
      <p:sp>
        <p:nvSpPr>
          <p:cNvPr name="TextBox 15" id="15"/>
          <p:cNvSpPr txBox="true"/>
          <p:nvPr/>
        </p:nvSpPr>
        <p:spPr>
          <a:xfrm rot="0">
            <a:off x="9461684" y="5360459"/>
            <a:ext cx="2197323" cy="812801"/>
          </a:xfrm>
          <a:prstGeom prst="rect">
            <a:avLst/>
          </a:prstGeom>
        </p:spPr>
        <p:txBody>
          <a:bodyPr anchor="t" rtlCol="false" tIns="0" lIns="0" bIns="0" rIns="0">
            <a:spAutoFit/>
          </a:bodyPr>
          <a:lstStyle/>
          <a:p>
            <a:pPr algn="l">
              <a:lnSpc>
                <a:spcPts val="5150"/>
              </a:lnSpc>
            </a:pPr>
            <a:r>
              <a:rPr lang="en-US" sz="5000" b="true">
                <a:solidFill>
                  <a:srgbClr val="60AA82"/>
                </a:solidFill>
                <a:latin typeface="Agrandir Bold"/>
                <a:ea typeface="Agrandir Bold"/>
                <a:cs typeface="Agrandir Bold"/>
                <a:sym typeface="Agrandir Bold"/>
              </a:rPr>
              <a:t>2020</a:t>
            </a:r>
          </a:p>
        </p:txBody>
      </p:sp>
      <p:grpSp>
        <p:nvGrpSpPr>
          <p:cNvPr name="Group 16" id="16"/>
          <p:cNvGrpSpPr/>
          <p:nvPr/>
        </p:nvGrpSpPr>
        <p:grpSpPr>
          <a:xfrm rot="0">
            <a:off x="9443381" y="4701682"/>
            <a:ext cx="502056" cy="50205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sp>
        <p:sp>
          <p:nvSpPr>
            <p:cNvPr name="TextBox 18" id="18"/>
            <p:cNvSpPr txBox="true"/>
            <p:nvPr/>
          </p:nvSpPr>
          <p:spPr>
            <a:xfrm>
              <a:off x="127000" y="165100"/>
              <a:ext cx="558800" cy="5207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9" id="19"/>
          <p:cNvSpPr txBox="true"/>
          <p:nvPr/>
        </p:nvSpPr>
        <p:spPr>
          <a:xfrm rot="0">
            <a:off x="9461684" y="6325659"/>
            <a:ext cx="3257484" cy="1464945"/>
          </a:xfrm>
          <a:prstGeom prst="rect">
            <a:avLst/>
          </a:prstGeom>
        </p:spPr>
        <p:txBody>
          <a:bodyPr anchor="t" rtlCol="false" tIns="0" lIns="0" bIns="0" rIns="0">
            <a:spAutoFit/>
          </a:bodyPr>
          <a:lstStyle/>
          <a:p>
            <a:pPr algn="l">
              <a:lnSpc>
                <a:spcPts val="2340"/>
              </a:lnSpc>
            </a:pPr>
            <a:r>
              <a:rPr lang="en-US" sz="1500" b="true">
                <a:solidFill>
                  <a:srgbClr val="000000"/>
                </a:solidFill>
                <a:latin typeface="Montserrat Medium"/>
                <a:ea typeface="Montserrat Medium"/>
                <a:cs typeface="Montserrat Medium"/>
                <a:sym typeface="Montserrat Medium"/>
              </a:rPr>
              <a:t>Lorem ipsum dolor sit amet, consectetur adipiscing elit, sed do eiusmod tempor incididunt ut labore et dolore magna aliqua. Ut enim ad minim veniam.</a:t>
            </a:r>
          </a:p>
        </p:txBody>
      </p:sp>
      <p:sp>
        <p:nvSpPr>
          <p:cNvPr name="TextBox 20" id="20"/>
          <p:cNvSpPr txBox="true"/>
          <p:nvPr/>
        </p:nvSpPr>
        <p:spPr>
          <a:xfrm rot="0">
            <a:off x="13394695" y="5360459"/>
            <a:ext cx="2197323" cy="812801"/>
          </a:xfrm>
          <a:prstGeom prst="rect">
            <a:avLst/>
          </a:prstGeom>
        </p:spPr>
        <p:txBody>
          <a:bodyPr anchor="t" rtlCol="false" tIns="0" lIns="0" bIns="0" rIns="0">
            <a:spAutoFit/>
          </a:bodyPr>
          <a:lstStyle/>
          <a:p>
            <a:pPr algn="l">
              <a:lnSpc>
                <a:spcPts val="5150"/>
              </a:lnSpc>
            </a:pPr>
            <a:r>
              <a:rPr lang="en-US" sz="5000" b="true">
                <a:solidFill>
                  <a:srgbClr val="60AA82"/>
                </a:solidFill>
                <a:latin typeface="Agrandir Bold"/>
                <a:ea typeface="Agrandir Bold"/>
                <a:cs typeface="Agrandir Bold"/>
                <a:sym typeface="Agrandir Bold"/>
              </a:rPr>
              <a:t>2025</a:t>
            </a:r>
          </a:p>
        </p:txBody>
      </p:sp>
      <p:grpSp>
        <p:nvGrpSpPr>
          <p:cNvPr name="Group 21" id="21"/>
          <p:cNvGrpSpPr/>
          <p:nvPr/>
        </p:nvGrpSpPr>
        <p:grpSpPr>
          <a:xfrm rot="0">
            <a:off x="13376393" y="4701682"/>
            <a:ext cx="502056" cy="50205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60AA82"/>
            </a:solidFill>
            <a:ln cap="sq">
              <a:noFill/>
              <a:prstDash val="solid"/>
              <a:miter/>
            </a:ln>
          </p:spPr>
        </p:sp>
        <p:sp>
          <p:nvSpPr>
            <p:cNvPr name="TextBox 23" id="23"/>
            <p:cNvSpPr txBox="true"/>
            <p:nvPr/>
          </p:nvSpPr>
          <p:spPr>
            <a:xfrm>
              <a:off x="127000" y="165100"/>
              <a:ext cx="558800" cy="5207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24" id="24"/>
          <p:cNvSpPr txBox="true"/>
          <p:nvPr/>
        </p:nvSpPr>
        <p:spPr>
          <a:xfrm rot="0">
            <a:off x="13394695" y="6325659"/>
            <a:ext cx="3257484" cy="1464945"/>
          </a:xfrm>
          <a:prstGeom prst="rect">
            <a:avLst/>
          </a:prstGeom>
        </p:spPr>
        <p:txBody>
          <a:bodyPr anchor="t" rtlCol="false" tIns="0" lIns="0" bIns="0" rIns="0">
            <a:spAutoFit/>
          </a:bodyPr>
          <a:lstStyle/>
          <a:p>
            <a:pPr algn="l">
              <a:lnSpc>
                <a:spcPts val="2340"/>
              </a:lnSpc>
            </a:pPr>
            <a:r>
              <a:rPr lang="en-US" sz="1500" b="true">
                <a:solidFill>
                  <a:srgbClr val="000000"/>
                </a:solidFill>
                <a:latin typeface="Montserrat Medium"/>
                <a:ea typeface="Montserrat Medium"/>
                <a:cs typeface="Montserrat Medium"/>
                <a:sym typeface="Montserrat Medium"/>
              </a:rPr>
              <a:t>Lorem ipsum dolor sit amet, consectetur adipiscing elit, sed do eiusmod tempor incididunt ut labore et dolore magna aliqua. Ut enim ad minim veniam.</a:t>
            </a:r>
          </a:p>
        </p:txBody>
      </p:sp>
      <p:sp>
        <p:nvSpPr>
          <p:cNvPr name="Freeform 25" id="25"/>
          <p:cNvSpPr/>
          <p:nvPr/>
        </p:nvSpPr>
        <p:spPr>
          <a:xfrm flipH="false" flipV="false" rot="0">
            <a:off x="2313073" y="-1659845"/>
            <a:ext cx="2975403" cy="3123761"/>
          </a:xfrm>
          <a:custGeom>
            <a:avLst/>
            <a:gdLst/>
            <a:ahLst/>
            <a:cxnLst/>
            <a:rect r="r" b="b" t="t" l="l"/>
            <a:pathLst>
              <a:path h="3123761" w="2975403">
                <a:moveTo>
                  <a:pt x="0" y="0"/>
                </a:moveTo>
                <a:lnTo>
                  <a:pt x="2975403" y="0"/>
                </a:lnTo>
                <a:lnTo>
                  <a:pt x="2975403" y="3123761"/>
                </a:lnTo>
                <a:lnTo>
                  <a:pt x="0" y="3123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791584" y="7790604"/>
            <a:ext cx="3427404" cy="3031072"/>
          </a:xfrm>
          <a:custGeom>
            <a:avLst/>
            <a:gdLst/>
            <a:ahLst/>
            <a:cxnLst/>
            <a:rect r="r" b="b" t="t" l="l"/>
            <a:pathLst>
              <a:path h="3031072" w="3427404">
                <a:moveTo>
                  <a:pt x="0" y="0"/>
                </a:moveTo>
                <a:lnTo>
                  <a:pt x="3427404" y="0"/>
                </a:lnTo>
                <a:lnTo>
                  <a:pt x="3427404" y="3031072"/>
                </a:lnTo>
                <a:lnTo>
                  <a:pt x="0" y="30310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16858779" y="7790604"/>
            <a:ext cx="2163234" cy="3572134"/>
          </a:xfrm>
          <a:custGeom>
            <a:avLst/>
            <a:gdLst/>
            <a:ahLst/>
            <a:cxnLst/>
            <a:rect r="r" b="b" t="t" l="l"/>
            <a:pathLst>
              <a:path h="3572134" w="2163234">
                <a:moveTo>
                  <a:pt x="0" y="0"/>
                </a:moveTo>
                <a:lnTo>
                  <a:pt x="2163234" y="0"/>
                </a:lnTo>
                <a:lnTo>
                  <a:pt x="2163234" y="3572135"/>
                </a:lnTo>
                <a:lnTo>
                  <a:pt x="0" y="35721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749865" y="-587294"/>
            <a:ext cx="2636713" cy="3573727"/>
          </a:xfrm>
          <a:custGeom>
            <a:avLst/>
            <a:gdLst/>
            <a:ahLst/>
            <a:cxnLst/>
            <a:rect r="r" b="b" t="t" l="l"/>
            <a:pathLst>
              <a:path h="3573727" w="2636713">
                <a:moveTo>
                  <a:pt x="0" y="0"/>
                </a:moveTo>
                <a:lnTo>
                  <a:pt x="2636713" y="0"/>
                </a:lnTo>
                <a:lnTo>
                  <a:pt x="2636713" y="3573727"/>
                </a:lnTo>
                <a:lnTo>
                  <a:pt x="0" y="35737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16425218" y="606167"/>
            <a:ext cx="3030355" cy="2380266"/>
          </a:xfrm>
          <a:custGeom>
            <a:avLst/>
            <a:gdLst/>
            <a:ahLst/>
            <a:cxnLst/>
            <a:rect r="r" b="b" t="t" l="l"/>
            <a:pathLst>
              <a:path h="2380266" w="3030355">
                <a:moveTo>
                  <a:pt x="0" y="0"/>
                </a:moveTo>
                <a:lnTo>
                  <a:pt x="3030355" y="0"/>
                </a:lnTo>
                <a:lnTo>
                  <a:pt x="3030355" y="2380266"/>
                </a:lnTo>
                <a:lnTo>
                  <a:pt x="0" y="23802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id="30" name="TextBox 29"/>
          <p:cNvSpPr txBox="1"/>
          <p:nvPr/>
        </p:nvSpPr>
        <p:spPr>
          <a:xfrm>
            <a:off x="914400" y="1371600"/>
            <a:ext cx="7315200" cy="4114800"/>
          </a:xfrm>
          <a:prstGeom prst="rect">
            <a:avLst/>
          </a:prstGeom>
          <a:noFill/>
        </p:spPr>
        <p:txBody>
          <a:bodyPr wrap="none">
            <a:spAutoFit/>
          </a:bodyPr>
          <a:lstStyle/>
          <a:p>
            <a:pPr>
              <a:defRPr sz="1800"/>
            </a:pPr>
            <a:r>
              <a:t>A class is a blueprint for creating objects.</a:t>
            </a:r>
          </a:p>
          <a:p>
            <a:pPr>
              <a:defRPr sz="1800"/>
            </a:pPr>
            <a:r>
              <a:t>It defines the data and methods an object will have.</a:t>
            </a:r>
          </a:p>
          <a:p>
            <a:pPr>
              <a:defRPr sz="1800"/>
            </a:pPr>
            <a:r>
              <a:t>It’s like a template for creating things.</a:t>
            </a:r>
          </a:p>
          <a:p>
            <a:pPr lvl="1">
              <a:defRPr sz="1200" i="1">
                <a:solidFill>
                  <a:srgbClr val="787878"/>
                </a:solidFill>
              </a:defRPr>
            </a:pPr>
            <a:r>
              <a:t>[Image placeholder] What is a Class?</a:t>
            </a:r>
          </a:p>
        </p:txBody>
      </p:sp>
      <p:pic>
        <p:nvPicPr>
          <p:cNvPr id="31" name="Picture 30" descr="_ppt_tmp_image.png"/>
          <p:cNvPicPr>
            <a:picLocks noChangeAspect="1"/>
          </p:cNvPicPr>
          <p:nvPr/>
        </p:nvPicPr>
        <p:blipFill>
          <a:blip r:embed="rId13"/>
          <a:stretch>
            <a:fillRect/>
          </a:stretch>
        </p:blipFill>
        <p:spPr>
          <a:xfrm>
            <a:off x="5486400" y="1828800"/>
            <a:ext cx="2743200" cy="20574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620338" y="-908500"/>
            <a:ext cx="8064289" cy="12103999"/>
          </a:xfrm>
          <a:custGeom>
            <a:avLst/>
            <a:gdLst/>
            <a:ahLst/>
            <a:cxnLst/>
            <a:rect r="r" b="b" t="t" l="l"/>
            <a:pathLst>
              <a:path h="12103999" w="8064289">
                <a:moveTo>
                  <a:pt x="0" y="0"/>
                </a:moveTo>
                <a:lnTo>
                  <a:pt x="8064289" y="0"/>
                </a:lnTo>
                <a:lnTo>
                  <a:pt x="8064289" y="12104000"/>
                </a:lnTo>
                <a:lnTo>
                  <a:pt x="0" y="12104000"/>
                </a:lnTo>
                <a:lnTo>
                  <a:pt x="0" y="0"/>
                </a:lnTo>
                <a:close/>
              </a:path>
            </a:pathLst>
          </a:custGeom>
          <a:blipFill>
            <a:blip r:embed="rId3"/>
            <a:stretch>
              <a:fillRect l="-62535" t="0" r="-62535" b="0"/>
            </a:stretch>
          </a:blipFill>
        </p:spPr>
      </p:sp>
      <p:sp>
        <p:nvSpPr>
          <p:cNvPr name="TextBox 4" id="4"/>
          <p:cNvSpPr txBox="true"/>
          <p:nvPr/>
        </p:nvSpPr>
        <p:spPr>
          <a:xfrm rot="0">
            <a:off x="1409700" y="2205477"/>
            <a:ext cx="7734300" cy="2273808"/>
          </a:xfrm>
          <a:prstGeom prst="rect">
            <a:avLst/>
          </a:prstGeom>
        </p:spPr>
        <p:txBody>
          <a:bodyPr anchor="t" rtlCol="false" tIns="0" lIns="0" bIns="0" rIns="0">
            <a:spAutoFit/>
          </a:bodyPr>
          <a:lstStyle/>
          <a:p>
            <a:pPr algn="l">
              <a:lnSpc>
                <a:spcPts val="8136"/>
              </a:lnSpc>
            </a:pPr>
            <a:r>
              <a:rPr lang="en-US" sz="7200" spc="-252" b="true">
                <a:solidFill>
                  <a:srgbClr val="FFFFFF"/>
                </a:solidFill>
                <a:latin typeface="Agrandir Medium"/>
                <a:ea typeface="Agrandir Medium"/>
                <a:cs typeface="Agrandir Medium"/>
                <a:sym typeface="Agrandir Medium"/>
              </a:rPr>
              <a:t>Financial </a:t>
            </a:r>
          </a:p>
          <a:p>
            <a:pPr algn="l" marL="0" indent="0" lvl="0">
              <a:lnSpc>
                <a:spcPts val="8136"/>
              </a:lnSpc>
            </a:pPr>
            <a:r>
              <a:rPr lang="en-US" b="true" sz="7200" spc="-252">
                <a:solidFill>
                  <a:srgbClr val="FFFFFF"/>
                </a:solidFill>
                <a:latin typeface="Agrandir Medium"/>
                <a:ea typeface="Agrandir Medium"/>
                <a:cs typeface="Agrandir Medium"/>
                <a:sym typeface="Agrandir Medium"/>
              </a:rPr>
              <a:t>analysis tools</a:t>
            </a:r>
          </a:p>
        </p:txBody>
      </p:sp>
      <p:sp>
        <p:nvSpPr>
          <p:cNvPr name="TextBox 5" id="5"/>
          <p:cNvSpPr txBox="true"/>
          <p:nvPr/>
        </p:nvSpPr>
        <p:spPr>
          <a:xfrm rot="0">
            <a:off x="1409700" y="4698243"/>
            <a:ext cx="7512993" cy="3230880"/>
          </a:xfrm>
          <a:prstGeom prst="rect">
            <a:avLst/>
          </a:prstGeom>
        </p:spPr>
        <p:txBody>
          <a:bodyPr anchor="t" rtlCol="false" tIns="0" lIns="0" bIns="0" rIns="0">
            <a:spAutoFit/>
          </a:bodyPr>
          <a:lstStyle/>
          <a:p>
            <a:pPr algn="l" marL="0" indent="0" lvl="0">
              <a:lnSpc>
                <a:spcPts val="2564"/>
              </a:lnSpc>
              <a:spcBef>
                <a:spcPct val="0"/>
              </a:spcBef>
            </a:pPr>
            <a:r>
              <a:rPr lang="en-US" sz="1899" spc="113" u="none">
                <a:solidFill>
                  <a:srgbClr val="FFFFFF"/>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a:p>
            <a:pPr algn="l" marL="0" indent="0" lvl="0">
              <a:lnSpc>
                <a:spcPts val="2564"/>
              </a:lnSpc>
              <a:spcBef>
                <a:spcPct val="0"/>
              </a:spcBef>
            </a:pPr>
          </a:p>
          <a:p>
            <a:pPr algn="l" marL="0" indent="0" lvl="0">
              <a:lnSpc>
                <a:spcPts val="2564"/>
              </a:lnSpc>
              <a:spcBef>
                <a:spcPct val="0"/>
              </a:spcBef>
            </a:pPr>
            <a:r>
              <a:rPr lang="en-US" sz="1899" spc="113" u="none">
                <a:solidFill>
                  <a:srgbClr val="FFFFFF"/>
                </a:solidFill>
                <a:latin typeface="Montserrat"/>
                <a:ea typeface="Montserrat"/>
                <a:cs typeface="Montserrat"/>
                <a:sym typeface="Montserrat"/>
              </a:rPr>
              <a:t>Duis aute irure dolor in reprehenderit in voluptate velit esse cillum dolore eu fugiat nulla pariatur. Excepteur sint occaecat cupidatat non proident, sunt in culpa qui officia deserunt mollit anim id est laborum.</a:t>
            </a:r>
          </a:p>
        </p:txBody>
      </p:sp>
      <p:sp>
        <p:nvSpPr>
          <p:cNvPr id="6" name="TextBox 5"/>
          <p:cNvSpPr txBox="1"/>
          <p:nvPr/>
        </p:nvSpPr>
        <p:spPr>
          <a:xfrm>
            <a:off x="914400" y="1371600"/>
            <a:ext cx="7315200" cy="4114800"/>
          </a:xfrm>
          <a:prstGeom prst="rect">
            <a:avLst/>
          </a:prstGeom>
          <a:noFill/>
        </p:spPr>
        <p:txBody>
          <a:bodyPr wrap="none">
            <a:spAutoFit/>
          </a:bodyPr>
          <a:lstStyle/>
          <a:p>
            <a:pPr>
              <a:defRPr sz="1800"/>
            </a:pPr>
            <a:r>
              <a:t>Encapsulation bundles data and methods within a class.</a:t>
            </a:r>
          </a:p>
          <a:p>
            <a:pPr>
              <a:defRPr sz="1800"/>
            </a:pPr>
            <a:r>
              <a:t>It hides internal details and protects data integrity.</a:t>
            </a:r>
          </a:p>
          <a:p>
            <a:pPr>
              <a:defRPr sz="1800"/>
            </a:pPr>
            <a:r>
              <a:t>Access is controlled through methods.</a:t>
            </a:r>
          </a:p>
          <a:p>
            <a:pPr lvl="1">
              <a:defRPr sz="1200" i="1">
                <a:solidFill>
                  <a:srgbClr val="787878"/>
                </a:solidFill>
              </a:defRPr>
            </a:pPr>
            <a:r>
              <a:t>[Image placeholder] Encapsulation: Protecting Data</a:t>
            </a:r>
          </a:p>
        </p:txBody>
      </p:sp>
      <p:pic>
        <p:nvPicPr>
          <p:cNvPr id="7" name="Picture 6" descr="_ppt_tmp_image.png"/>
          <p:cNvPicPr>
            <a:picLocks noChangeAspect="1"/>
          </p:cNvPicPr>
          <p:nvPr/>
        </p:nvPicPr>
        <p:blipFill>
          <a:blip r:embed="rId4"/>
          <a:stretch>
            <a:fillRect/>
          </a:stretch>
        </p:blipFill>
        <p:spPr>
          <a:xfrm>
            <a:off x="5486400" y="1828800"/>
            <a:ext cx="2743200" cy="1544320"/>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340248" y="1013586"/>
            <a:ext cx="9607505" cy="4217670"/>
          </a:xfrm>
          <a:prstGeom prst="rect">
            <a:avLst/>
          </a:prstGeom>
        </p:spPr>
        <p:txBody>
          <a:bodyPr anchor="t" rtlCol="false" tIns="0" lIns="0" bIns="0" rIns="0">
            <a:spAutoFit/>
          </a:bodyPr>
          <a:lstStyle/>
          <a:p>
            <a:pPr algn="ctr">
              <a:lnSpc>
                <a:spcPts val="28290"/>
              </a:lnSpc>
            </a:pPr>
            <a:r>
              <a:rPr lang="en-US" b="true" sz="23000">
                <a:solidFill>
                  <a:srgbClr val="FFFFFF"/>
                </a:solidFill>
                <a:latin typeface="Agrandir Bold"/>
                <a:ea typeface="Agrandir Bold"/>
                <a:cs typeface="Agrandir Bold"/>
                <a:sym typeface="Agrandir Bold"/>
              </a:rPr>
              <a:t>95%</a:t>
            </a:r>
          </a:p>
        </p:txBody>
      </p:sp>
      <p:sp>
        <p:nvSpPr>
          <p:cNvPr name="TextBox 4" id="4"/>
          <p:cNvSpPr txBox="true"/>
          <p:nvPr/>
        </p:nvSpPr>
        <p:spPr>
          <a:xfrm rot="0">
            <a:off x="3557541" y="5847589"/>
            <a:ext cx="11172917" cy="2711450"/>
          </a:xfrm>
          <a:prstGeom prst="rect">
            <a:avLst/>
          </a:prstGeom>
        </p:spPr>
        <p:txBody>
          <a:bodyPr anchor="t" rtlCol="false" tIns="0" lIns="0" bIns="0" rIns="0">
            <a:spAutoFit/>
          </a:bodyPr>
          <a:lstStyle/>
          <a:p>
            <a:pPr algn="ctr">
              <a:lnSpc>
                <a:spcPts val="3100"/>
              </a:lnSpc>
            </a:pPr>
            <a:r>
              <a:rPr lang="en-US" b="true" sz="2000">
                <a:solidFill>
                  <a:srgbClr val="FFFFFF"/>
                </a:solidFill>
                <a:latin typeface="Montserrat Medium"/>
                <a:ea typeface="Montserrat Medium"/>
                <a:cs typeface="Montserrat Medium"/>
                <a:sym typeface="Montserrat Medium"/>
              </a:rPr>
              <a:t>Lorem ipsum dolor sit amet, consectetur adipiscing elit, sed do eiusmod tempor incididunt ut labore et dolore magna aliqua.</a:t>
            </a:r>
          </a:p>
          <a:p>
            <a:pPr algn="ctr">
              <a:lnSpc>
                <a:spcPts val="3100"/>
              </a:lnSpc>
            </a:pPr>
          </a:p>
          <a:p>
            <a:pPr algn="ctr">
              <a:lnSpc>
                <a:spcPts val="3100"/>
              </a:lnSpc>
            </a:pPr>
            <a:r>
              <a:rPr lang="en-US" b="true" sz="2000">
                <a:solidFill>
                  <a:srgbClr val="FFFFFF"/>
                </a:solidFill>
                <a:latin typeface="Montserrat Medium"/>
                <a:ea typeface="Montserrat Medium"/>
                <a:cs typeface="Montserrat Medium"/>
                <a:sym typeface="Montserrat Medium"/>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name="TextBox 5" id="5"/>
          <p:cNvSpPr txBox="true"/>
          <p:nvPr/>
        </p:nvSpPr>
        <p:spPr>
          <a:xfrm rot="0">
            <a:off x="5018704" y="4707381"/>
            <a:ext cx="8250591" cy="876300"/>
          </a:xfrm>
          <a:prstGeom prst="rect">
            <a:avLst/>
          </a:prstGeom>
        </p:spPr>
        <p:txBody>
          <a:bodyPr anchor="t" rtlCol="false" tIns="0" lIns="0" bIns="0" rIns="0">
            <a:spAutoFit/>
          </a:bodyPr>
          <a:lstStyle/>
          <a:p>
            <a:pPr algn="ctr" marL="0" indent="0" lvl="0">
              <a:lnSpc>
                <a:spcPts val="5700"/>
              </a:lnSpc>
              <a:spcBef>
                <a:spcPct val="0"/>
              </a:spcBef>
            </a:pPr>
            <a:r>
              <a:rPr lang="en-US" b="true" sz="5000">
                <a:solidFill>
                  <a:srgbClr val="FFFFFF"/>
                </a:solidFill>
                <a:latin typeface="Agrandir Bold"/>
                <a:ea typeface="Agrandir Bold"/>
                <a:cs typeface="Agrandir Bold"/>
                <a:sym typeface="Agrandir Bold"/>
              </a:rPr>
              <a:t>Success cases</a:t>
            </a:r>
          </a:p>
        </p:txBody>
      </p:sp>
      <p:sp>
        <p:nvSpPr>
          <p:cNvPr id="6" name="TextBox 5"/>
          <p:cNvSpPr txBox="1"/>
          <p:nvPr/>
        </p:nvSpPr>
        <p:spPr>
          <a:xfrm>
            <a:off x="914400" y="1371600"/>
            <a:ext cx="7315200" cy="4114800"/>
          </a:xfrm>
          <a:prstGeom prst="rect">
            <a:avLst/>
          </a:prstGeom>
          <a:noFill/>
        </p:spPr>
        <p:txBody>
          <a:bodyPr wrap="none">
            <a:spAutoFit/>
          </a:bodyPr>
          <a:lstStyle/>
          <a:p>
            <a:pPr>
              <a:defRPr sz="1800"/>
            </a:pPr>
            <a:r>
              <a:t>Inheritance allows new classes to inherit properties and methods from existing classes.</a:t>
            </a:r>
          </a:p>
          <a:p>
            <a:pPr>
              <a:defRPr sz="1800"/>
            </a:pPr>
            <a:r>
              <a:t>Reduces code duplication and promotes reusability.</a:t>
            </a:r>
          </a:p>
          <a:p>
            <a:pPr>
              <a:defRPr sz="1800"/>
            </a:pPr>
            <a:r>
              <a:t>Creates hierarchies of classes.</a:t>
            </a:r>
          </a:p>
          <a:p>
            <a:pPr lvl="1">
              <a:defRPr sz="1200" i="1">
                <a:solidFill>
                  <a:srgbClr val="787878"/>
                </a:solidFill>
              </a:defRPr>
            </a:pPr>
            <a:r>
              <a:t>[Image placeholder] Inheritance: Reusing Code</a:t>
            </a:r>
          </a:p>
        </p:txBody>
      </p:sp>
      <p:pic>
        <p:nvPicPr>
          <p:cNvPr id="7" name="Picture 6" descr="_ppt_tmp_image.png"/>
          <p:cNvPicPr>
            <a:picLocks noChangeAspect="1"/>
          </p:cNvPicPr>
          <p:nvPr/>
        </p:nvPicPr>
        <p:blipFill>
          <a:blip r:embed="rId3"/>
          <a:stretch>
            <a:fillRect/>
          </a:stretch>
        </p:blipFill>
        <p:spPr>
          <a:xfrm>
            <a:off x="5486400" y="1828800"/>
            <a:ext cx="2743200" cy="205740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9551" y="-812902"/>
            <a:ext cx="11605544" cy="11912803"/>
            <a:chOff x="0" y="0"/>
            <a:chExt cx="3056604" cy="3137528"/>
          </a:xfrm>
        </p:grpSpPr>
        <p:sp>
          <p:nvSpPr>
            <p:cNvPr name="Freeform 4" id="4"/>
            <p:cNvSpPr/>
            <p:nvPr/>
          </p:nvSpPr>
          <p:spPr>
            <a:xfrm flipH="false" flipV="false" rot="0">
              <a:off x="0" y="0"/>
              <a:ext cx="3056604" cy="3137528"/>
            </a:xfrm>
            <a:custGeom>
              <a:avLst/>
              <a:gdLst/>
              <a:ahLst/>
              <a:cxnLst/>
              <a:rect r="r" b="b" t="t" l="l"/>
              <a:pathLst>
                <a:path h="3137528" w="3056604">
                  <a:moveTo>
                    <a:pt x="0" y="0"/>
                  </a:moveTo>
                  <a:lnTo>
                    <a:pt x="3056604" y="0"/>
                  </a:lnTo>
                  <a:lnTo>
                    <a:pt x="3056604" y="3137528"/>
                  </a:lnTo>
                  <a:lnTo>
                    <a:pt x="0" y="3137528"/>
                  </a:lnTo>
                  <a:close/>
                </a:path>
              </a:pathLst>
            </a:custGeom>
            <a:solidFill>
              <a:srgbClr val="FFFFFF"/>
            </a:solidFill>
          </p:spPr>
        </p:sp>
        <p:sp>
          <p:nvSpPr>
            <p:cNvPr name="TextBox 5" id="5"/>
            <p:cNvSpPr txBox="true"/>
            <p:nvPr/>
          </p:nvSpPr>
          <p:spPr>
            <a:xfrm>
              <a:off x="0" y="38100"/>
              <a:ext cx="3056604" cy="3099428"/>
            </a:xfrm>
            <a:prstGeom prst="rect">
              <a:avLst/>
            </a:prstGeom>
          </p:spPr>
          <p:txBody>
            <a:bodyPr anchor="ctr" rtlCol="false" tIns="50800" lIns="50800" bIns="50800" rIns="50800"/>
            <a:lstStyle/>
            <a:p>
              <a:pPr algn="ctr">
                <a:lnSpc>
                  <a:spcPts val="2266"/>
                </a:lnSpc>
              </a:pPr>
            </a:p>
          </p:txBody>
        </p:sp>
      </p:grpSp>
      <p:sp>
        <p:nvSpPr>
          <p:cNvPr name="TextBox 6" id="6"/>
          <p:cNvSpPr txBox="true"/>
          <p:nvPr/>
        </p:nvSpPr>
        <p:spPr>
          <a:xfrm rot="0">
            <a:off x="1409700" y="1682573"/>
            <a:ext cx="7512993" cy="3302508"/>
          </a:xfrm>
          <a:prstGeom prst="rect">
            <a:avLst/>
          </a:prstGeom>
        </p:spPr>
        <p:txBody>
          <a:bodyPr anchor="t" rtlCol="false" tIns="0" lIns="0" bIns="0" rIns="0">
            <a:spAutoFit/>
          </a:bodyPr>
          <a:lstStyle/>
          <a:p>
            <a:pPr algn="l" marL="0" indent="0" lvl="0">
              <a:lnSpc>
                <a:spcPts val="8136"/>
              </a:lnSpc>
            </a:pPr>
            <a:r>
              <a:rPr lang="en-US" b="true" sz="7200" spc="-252">
                <a:solidFill>
                  <a:srgbClr val="000000"/>
                </a:solidFill>
                <a:latin typeface="Agrandir Medium"/>
                <a:ea typeface="Agrandir Medium"/>
                <a:cs typeface="Agrandir Medium"/>
                <a:sym typeface="Agrandir Medium"/>
              </a:rPr>
              <a:t>The role of accounting in finance</a:t>
            </a:r>
          </a:p>
        </p:txBody>
      </p:sp>
      <p:sp>
        <p:nvSpPr>
          <p:cNvPr name="TextBox 7" id="7"/>
          <p:cNvSpPr txBox="true"/>
          <p:nvPr/>
        </p:nvSpPr>
        <p:spPr>
          <a:xfrm rot="0">
            <a:off x="1409700" y="5221146"/>
            <a:ext cx="7512993" cy="3230880"/>
          </a:xfrm>
          <a:prstGeom prst="rect">
            <a:avLst/>
          </a:prstGeom>
        </p:spPr>
        <p:txBody>
          <a:bodyPr anchor="t" rtlCol="false" tIns="0" lIns="0" bIns="0" rIns="0">
            <a:spAutoFit/>
          </a:bodyPr>
          <a:lstStyle/>
          <a:p>
            <a:pPr algn="l" marL="0" indent="0" lvl="0">
              <a:lnSpc>
                <a:spcPts val="2564"/>
              </a:lnSpc>
              <a:spcBef>
                <a:spcPct val="0"/>
              </a:spcBef>
            </a:pPr>
            <a:r>
              <a:rPr lang="en-US" sz="1899" spc="113"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a:p>
            <a:pPr algn="l" marL="0" indent="0" lvl="0">
              <a:lnSpc>
                <a:spcPts val="2564"/>
              </a:lnSpc>
              <a:spcBef>
                <a:spcPct val="0"/>
              </a:spcBef>
            </a:pPr>
          </a:p>
          <a:p>
            <a:pPr algn="l" marL="0" indent="0" lvl="0">
              <a:lnSpc>
                <a:spcPts val="2564"/>
              </a:lnSpc>
              <a:spcBef>
                <a:spcPct val="0"/>
              </a:spcBef>
            </a:pPr>
            <a:r>
              <a:rPr lang="en-US" sz="1899" spc="113" u="none">
                <a:solidFill>
                  <a:srgbClr val="000000"/>
                </a:solidFill>
                <a:latin typeface="Montserrat"/>
                <a:ea typeface="Montserrat"/>
                <a:cs typeface="Montserrat"/>
                <a:sym typeface="Montserrat"/>
              </a:rPr>
              <a:t>Duis aute irure dolor in reprehenderit in voluptate velit esse cillum dolore eu fugiat nulla pariatur. Excepteur sint occaecat cupidatat non proident, sunt in culpa qui officia deserunt mollit anim id est laborum.</a:t>
            </a:r>
          </a:p>
        </p:txBody>
      </p:sp>
      <p:sp>
        <p:nvSpPr>
          <p:cNvPr name="Freeform 8" id="8"/>
          <p:cNvSpPr/>
          <p:nvPr/>
        </p:nvSpPr>
        <p:spPr>
          <a:xfrm flipH="false" flipV="false" rot="0">
            <a:off x="11889922" y="2730408"/>
            <a:ext cx="5037372" cy="4826183"/>
          </a:xfrm>
          <a:custGeom>
            <a:avLst/>
            <a:gdLst/>
            <a:ahLst/>
            <a:cxnLst/>
            <a:rect r="r" b="b" t="t" l="l"/>
            <a:pathLst>
              <a:path h="4826183" w="5037372">
                <a:moveTo>
                  <a:pt x="0" y="0"/>
                </a:moveTo>
                <a:lnTo>
                  <a:pt x="5037372" y="0"/>
                </a:lnTo>
                <a:lnTo>
                  <a:pt x="5037372" y="4826184"/>
                </a:lnTo>
                <a:lnTo>
                  <a:pt x="0" y="482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id="9" name="TextBox 8"/>
          <p:cNvSpPr txBox="1"/>
          <p:nvPr/>
        </p:nvSpPr>
        <p:spPr>
          <a:xfrm>
            <a:off x="914400" y="1371600"/>
            <a:ext cx="7315200" cy="4114800"/>
          </a:xfrm>
          <a:prstGeom prst="rect">
            <a:avLst/>
          </a:prstGeom>
          <a:noFill/>
        </p:spPr>
        <p:txBody>
          <a:bodyPr wrap="none">
            <a:spAutoFit/>
          </a:bodyPr>
          <a:lstStyle/>
          <a:p>
            <a:pPr>
              <a:defRPr sz="1800"/>
            </a:pPr>
            <a:r>
              <a:t>Polymorphism allows objects of different classes to be treated as objects of a common type.</a:t>
            </a:r>
          </a:p>
          <a:p>
            <a:pPr>
              <a:defRPr sz="1800"/>
            </a:pPr>
            <a:r>
              <a:t>This enables flexible and extensible code.</a:t>
            </a:r>
          </a:p>
          <a:p>
            <a:pPr>
              <a:defRPr sz="1800"/>
            </a:pPr>
            <a:r>
              <a:t>Supports different implementations of the same interface.</a:t>
            </a:r>
          </a:p>
          <a:p>
            <a:pPr lvl="1">
              <a:defRPr sz="1200" i="1">
                <a:solidFill>
                  <a:srgbClr val="787878"/>
                </a:solidFill>
              </a:defRPr>
            </a:pPr>
            <a:r>
              <a:t>[Image placeholder] Polymorphism: Many Forms</a:t>
            </a:r>
          </a:p>
        </p:txBody>
      </p:sp>
      <p:pic>
        <p:nvPicPr>
          <p:cNvPr id="10" name="Picture 9" descr="_ppt_tmp_image.png"/>
          <p:cNvPicPr>
            <a:picLocks noChangeAspect="1"/>
          </p:cNvPicPr>
          <p:nvPr/>
        </p:nvPicPr>
        <p:blipFill>
          <a:blip r:embed="rId5"/>
          <a:stretch>
            <a:fillRect/>
          </a:stretch>
        </p:blipFill>
        <p:spPr>
          <a:xfrm>
            <a:off x="5486400" y="1828800"/>
            <a:ext cx="2743200" cy="182880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357176" y="-908500"/>
            <a:ext cx="8064289" cy="12103999"/>
          </a:xfrm>
          <a:custGeom>
            <a:avLst/>
            <a:gdLst/>
            <a:ahLst/>
            <a:cxnLst/>
            <a:rect r="r" b="b" t="t" l="l"/>
            <a:pathLst>
              <a:path h="12103999" w="8064289">
                <a:moveTo>
                  <a:pt x="0" y="0"/>
                </a:moveTo>
                <a:lnTo>
                  <a:pt x="8064290" y="0"/>
                </a:lnTo>
                <a:lnTo>
                  <a:pt x="8064290" y="12104000"/>
                </a:lnTo>
                <a:lnTo>
                  <a:pt x="0" y="12104000"/>
                </a:lnTo>
                <a:lnTo>
                  <a:pt x="0" y="0"/>
                </a:lnTo>
                <a:close/>
              </a:path>
            </a:pathLst>
          </a:custGeom>
          <a:blipFill>
            <a:blip r:embed="rId3"/>
            <a:stretch>
              <a:fillRect l="-42890" t="0" r="-123942" b="0"/>
            </a:stretch>
          </a:blipFill>
        </p:spPr>
      </p:sp>
      <p:sp>
        <p:nvSpPr>
          <p:cNvPr name="TextBox 4" id="4"/>
          <p:cNvSpPr txBox="true"/>
          <p:nvPr/>
        </p:nvSpPr>
        <p:spPr>
          <a:xfrm rot="0">
            <a:off x="9144000" y="1730622"/>
            <a:ext cx="7830114" cy="3302508"/>
          </a:xfrm>
          <a:prstGeom prst="rect">
            <a:avLst/>
          </a:prstGeom>
        </p:spPr>
        <p:txBody>
          <a:bodyPr anchor="t" rtlCol="false" tIns="0" lIns="0" bIns="0" rIns="0">
            <a:spAutoFit/>
          </a:bodyPr>
          <a:lstStyle/>
          <a:p>
            <a:pPr algn="l">
              <a:lnSpc>
                <a:spcPts val="8136"/>
              </a:lnSpc>
            </a:pPr>
            <a:r>
              <a:rPr lang="en-US" sz="7200" spc="-252" b="true">
                <a:solidFill>
                  <a:srgbClr val="000000"/>
                </a:solidFill>
                <a:latin typeface="Agrandir Medium"/>
                <a:ea typeface="Agrandir Medium"/>
                <a:cs typeface="Agrandir Medium"/>
                <a:sym typeface="Agrandir Medium"/>
              </a:rPr>
              <a:t>Short and</a:t>
            </a:r>
          </a:p>
          <a:p>
            <a:pPr algn="l" marL="0" indent="0" lvl="0">
              <a:lnSpc>
                <a:spcPts val="8136"/>
              </a:lnSpc>
            </a:pPr>
            <a:r>
              <a:rPr lang="en-US" b="true" sz="7200" spc="-252">
                <a:solidFill>
                  <a:srgbClr val="000000"/>
                </a:solidFill>
                <a:latin typeface="Agrandir Medium"/>
                <a:ea typeface="Agrandir Medium"/>
                <a:cs typeface="Agrandir Medium"/>
                <a:sym typeface="Agrandir Medium"/>
              </a:rPr>
              <a:t>long-term financial planning</a:t>
            </a:r>
          </a:p>
        </p:txBody>
      </p:sp>
      <p:sp>
        <p:nvSpPr>
          <p:cNvPr name="TextBox 5" id="5"/>
          <p:cNvSpPr txBox="true"/>
          <p:nvPr/>
        </p:nvSpPr>
        <p:spPr>
          <a:xfrm rot="0">
            <a:off x="9144000" y="5173097"/>
            <a:ext cx="7512993" cy="3230880"/>
          </a:xfrm>
          <a:prstGeom prst="rect">
            <a:avLst/>
          </a:prstGeom>
        </p:spPr>
        <p:txBody>
          <a:bodyPr anchor="t" rtlCol="false" tIns="0" lIns="0" bIns="0" rIns="0">
            <a:spAutoFit/>
          </a:bodyPr>
          <a:lstStyle/>
          <a:p>
            <a:pPr algn="l" marL="0" indent="0" lvl="0">
              <a:lnSpc>
                <a:spcPts val="2564"/>
              </a:lnSpc>
              <a:spcBef>
                <a:spcPct val="0"/>
              </a:spcBef>
            </a:pPr>
            <a:r>
              <a:rPr lang="en-US" sz="1899" spc="113"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a:p>
            <a:pPr algn="l" marL="0" indent="0" lvl="0">
              <a:lnSpc>
                <a:spcPts val="2564"/>
              </a:lnSpc>
              <a:spcBef>
                <a:spcPct val="0"/>
              </a:spcBef>
            </a:pPr>
          </a:p>
          <a:p>
            <a:pPr algn="l" marL="0" indent="0" lvl="0">
              <a:lnSpc>
                <a:spcPts val="2564"/>
              </a:lnSpc>
              <a:spcBef>
                <a:spcPct val="0"/>
              </a:spcBef>
            </a:pPr>
            <a:r>
              <a:rPr lang="en-US" sz="1899" spc="113" u="none">
                <a:solidFill>
                  <a:srgbClr val="000000"/>
                </a:solidFill>
                <a:latin typeface="Montserrat"/>
                <a:ea typeface="Montserrat"/>
                <a:cs typeface="Montserrat"/>
                <a:sym typeface="Montserrat"/>
              </a:rPr>
              <a:t>Duis aute irure dolor in reprehenderit in voluptate velit esse cillum dolore eu fugiat nulla pariatur. Excepteur sint occaecat cupidatat non proident, sunt in culpa qui officia deserunt mollit anim id est laborum.</a:t>
            </a:r>
          </a:p>
        </p:txBody>
      </p:sp>
      <p:sp>
        <p:nvSpPr>
          <p:cNvPr id="6" name="TextBox 5"/>
          <p:cNvSpPr txBox="1"/>
          <p:nvPr/>
        </p:nvSpPr>
        <p:spPr>
          <a:xfrm>
            <a:off x="914400" y="1371600"/>
            <a:ext cx="7315200" cy="4114800"/>
          </a:xfrm>
          <a:prstGeom prst="rect">
            <a:avLst/>
          </a:prstGeom>
          <a:noFill/>
        </p:spPr>
        <p:txBody>
          <a:bodyPr wrap="none">
            <a:spAutoFit/>
          </a:bodyPr>
          <a:lstStyle/>
          <a:p>
            <a:pPr>
              <a:defRPr sz="1800"/>
            </a:pPr>
            <a:r>
              <a:t>Java is a popular object-oriented language.</a:t>
            </a:r>
          </a:p>
          <a:p>
            <a:pPr>
              <a:defRPr sz="1800"/>
            </a:pPr>
            <a:r>
              <a:t>Let's create a simple Dog class.</a:t>
            </a:r>
          </a:p>
          <a:p>
            <a:pPr>
              <a:defRPr sz="1800"/>
            </a:pPr>
            <a:r>
              <a:t>The Dog class has attributes like name and breed.</a:t>
            </a:r>
          </a:p>
          <a:p>
            <a:pPr lvl="1">
              <a:defRPr sz="1200" i="1">
                <a:solidFill>
                  <a:srgbClr val="787878"/>
                </a:solidFill>
              </a:defRPr>
            </a:pPr>
            <a:r>
              <a:t>[Image placeholder] Java and OOP: A Simple Example</a:t>
            </a:r>
          </a:p>
        </p:txBody>
      </p:sp>
      <p:pic>
        <p:nvPicPr>
          <p:cNvPr id="7" name="Picture 6" descr="_ppt_tmp_image.png"/>
          <p:cNvPicPr>
            <a:picLocks noChangeAspect="1"/>
          </p:cNvPicPr>
          <p:nvPr/>
        </p:nvPicPr>
        <p:blipFill>
          <a:blip r:embed="rId4"/>
          <a:stretch>
            <a:fillRect/>
          </a:stretch>
        </p:blipFill>
        <p:spPr>
          <a:xfrm>
            <a:off x="5486400" y="1828800"/>
            <a:ext cx="2743200" cy="182880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TextBox 3" id="3"/>
          <p:cNvSpPr txBox="true"/>
          <p:nvPr/>
        </p:nvSpPr>
        <p:spPr>
          <a:xfrm rot="0">
            <a:off x="1064419" y="1340665"/>
            <a:ext cx="16159162" cy="985269"/>
          </a:xfrm>
          <a:prstGeom prst="rect">
            <a:avLst/>
          </a:prstGeom>
        </p:spPr>
        <p:txBody>
          <a:bodyPr anchor="t" rtlCol="false" tIns="0" lIns="0" bIns="0" rIns="0">
            <a:spAutoFit/>
          </a:bodyPr>
          <a:lstStyle/>
          <a:p>
            <a:pPr algn="ctr">
              <a:lnSpc>
                <a:spcPts val="6372"/>
              </a:lnSpc>
            </a:pPr>
            <a:r>
              <a:rPr lang="en-US" b="true" sz="5900" spc="-312">
                <a:solidFill>
                  <a:srgbClr val="000000"/>
                </a:solidFill>
                <a:latin typeface="Agrandir Medium"/>
                <a:ea typeface="Agrandir Medium"/>
                <a:cs typeface="Agrandir Medium"/>
                <a:sym typeface="Agrandir Medium"/>
              </a:rPr>
              <a:t>Responsible saving and consumption strategies</a:t>
            </a:r>
          </a:p>
        </p:txBody>
      </p:sp>
      <p:grpSp>
        <p:nvGrpSpPr>
          <p:cNvPr name="Group 4" id="4"/>
          <p:cNvGrpSpPr/>
          <p:nvPr/>
        </p:nvGrpSpPr>
        <p:grpSpPr>
          <a:xfrm rot="0">
            <a:off x="1100138" y="2716984"/>
            <a:ext cx="7920266" cy="2991887"/>
            <a:chOff x="0" y="0"/>
            <a:chExt cx="2263664" cy="855101"/>
          </a:xfrm>
        </p:grpSpPr>
        <p:sp>
          <p:nvSpPr>
            <p:cNvPr name="Freeform 5" id="5"/>
            <p:cNvSpPr/>
            <p:nvPr/>
          </p:nvSpPr>
          <p:spPr>
            <a:xfrm flipH="false" flipV="false" rot="0">
              <a:off x="0" y="0"/>
              <a:ext cx="2263664" cy="855101"/>
            </a:xfrm>
            <a:custGeom>
              <a:avLst/>
              <a:gdLst/>
              <a:ahLst/>
              <a:cxnLst/>
              <a:rect r="r" b="b" t="t" l="l"/>
              <a:pathLst>
                <a:path h="855101" w="2263664">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prstDash val="solid"/>
              <a:round/>
            </a:ln>
          </p:spPr>
        </p:sp>
        <p:sp>
          <p:nvSpPr>
            <p:cNvPr name="TextBox 6" id="6"/>
            <p:cNvSpPr txBox="true"/>
            <p:nvPr/>
          </p:nvSpPr>
          <p:spPr>
            <a:xfrm>
              <a:off x="0" y="9525"/>
              <a:ext cx="2263664" cy="845576"/>
            </a:xfrm>
            <a:prstGeom prst="rect">
              <a:avLst/>
            </a:prstGeom>
          </p:spPr>
          <p:txBody>
            <a:bodyPr anchor="ctr" rtlCol="false" tIns="50800" lIns="50800" bIns="50800" rIns="50800"/>
            <a:lstStyle/>
            <a:p>
              <a:pPr algn="ctr">
                <a:lnSpc>
                  <a:spcPts val="2879"/>
                </a:lnSpc>
              </a:pPr>
            </a:p>
          </p:txBody>
        </p:sp>
      </p:grpSp>
      <p:grpSp>
        <p:nvGrpSpPr>
          <p:cNvPr name="Group 7" id="7"/>
          <p:cNvGrpSpPr/>
          <p:nvPr/>
        </p:nvGrpSpPr>
        <p:grpSpPr>
          <a:xfrm rot="0">
            <a:off x="9267596" y="2716984"/>
            <a:ext cx="7920266" cy="2991887"/>
            <a:chOff x="0" y="0"/>
            <a:chExt cx="2263664" cy="855101"/>
          </a:xfrm>
        </p:grpSpPr>
        <p:sp>
          <p:nvSpPr>
            <p:cNvPr name="Freeform 8" id="8"/>
            <p:cNvSpPr/>
            <p:nvPr/>
          </p:nvSpPr>
          <p:spPr>
            <a:xfrm flipH="false" flipV="false" rot="0">
              <a:off x="0" y="0"/>
              <a:ext cx="2263664" cy="855101"/>
            </a:xfrm>
            <a:custGeom>
              <a:avLst/>
              <a:gdLst/>
              <a:ahLst/>
              <a:cxnLst/>
              <a:rect r="r" b="b" t="t" l="l"/>
              <a:pathLst>
                <a:path h="855101" w="2263664">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83C6A2"/>
            </a:solidFill>
            <a:ln w="19050" cap="rnd">
              <a:solidFill>
                <a:srgbClr val="3A3937"/>
              </a:solidFill>
              <a:prstDash val="solid"/>
              <a:round/>
            </a:ln>
          </p:spPr>
        </p:sp>
        <p:sp>
          <p:nvSpPr>
            <p:cNvPr name="TextBox 9" id="9"/>
            <p:cNvSpPr txBox="true"/>
            <p:nvPr/>
          </p:nvSpPr>
          <p:spPr>
            <a:xfrm>
              <a:off x="0" y="9525"/>
              <a:ext cx="2263664" cy="845576"/>
            </a:xfrm>
            <a:prstGeom prst="rect">
              <a:avLst/>
            </a:prstGeom>
          </p:spPr>
          <p:txBody>
            <a:bodyPr anchor="ctr" rtlCol="false" tIns="50800" lIns="50800" bIns="50800" rIns="50800"/>
            <a:lstStyle/>
            <a:p>
              <a:pPr algn="ctr">
                <a:lnSpc>
                  <a:spcPts val="2879"/>
                </a:lnSpc>
              </a:pPr>
            </a:p>
          </p:txBody>
        </p:sp>
      </p:grpSp>
      <p:grpSp>
        <p:nvGrpSpPr>
          <p:cNvPr name="Group 10" id="10"/>
          <p:cNvGrpSpPr/>
          <p:nvPr/>
        </p:nvGrpSpPr>
        <p:grpSpPr>
          <a:xfrm rot="0">
            <a:off x="1100138" y="5911395"/>
            <a:ext cx="7920266" cy="2991887"/>
            <a:chOff x="0" y="0"/>
            <a:chExt cx="2263664" cy="855101"/>
          </a:xfrm>
        </p:grpSpPr>
        <p:sp>
          <p:nvSpPr>
            <p:cNvPr name="Freeform 11" id="11"/>
            <p:cNvSpPr/>
            <p:nvPr/>
          </p:nvSpPr>
          <p:spPr>
            <a:xfrm flipH="false" flipV="false" rot="0">
              <a:off x="0" y="0"/>
              <a:ext cx="2263664" cy="855101"/>
            </a:xfrm>
            <a:custGeom>
              <a:avLst/>
              <a:gdLst/>
              <a:ahLst/>
              <a:cxnLst/>
              <a:rect r="r" b="b" t="t" l="l"/>
              <a:pathLst>
                <a:path h="855101" w="2263664">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83C6A2"/>
            </a:solidFill>
            <a:ln w="19050" cap="rnd">
              <a:solidFill>
                <a:srgbClr val="3A3937"/>
              </a:solidFill>
              <a:prstDash val="solid"/>
              <a:round/>
            </a:ln>
          </p:spPr>
        </p:sp>
        <p:sp>
          <p:nvSpPr>
            <p:cNvPr name="TextBox 12" id="12"/>
            <p:cNvSpPr txBox="true"/>
            <p:nvPr/>
          </p:nvSpPr>
          <p:spPr>
            <a:xfrm>
              <a:off x="0" y="9525"/>
              <a:ext cx="2263664" cy="845576"/>
            </a:xfrm>
            <a:prstGeom prst="rect">
              <a:avLst/>
            </a:prstGeom>
          </p:spPr>
          <p:txBody>
            <a:bodyPr anchor="ctr" rtlCol="false" tIns="50800" lIns="50800" bIns="50800" rIns="50800"/>
            <a:lstStyle/>
            <a:p>
              <a:pPr algn="ctr">
                <a:lnSpc>
                  <a:spcPts val="2879"/>
                </a:lnSpc>
              </a:pPr>
            </a:p>
          </p:txBody>
        </p:sp>
      </p:grpSp>
      <p:grpSp>
        <p:nvGrpSpPr>
          <p:cNvPr name="Group 13" id="13"/>
          <p:cNvGrpSpPr/>
          <p:nvPr/>
        </p:nvGrpSpPr>
        <p:grpSpPr>
          <a:xfrm rot="0">
            <a:off x="9267596" y="5911395"/>
            <a:ext cx="7920266" cy="2991887"/>
            <a:chOff x="0" y="0"/>
            <a:chExt cx="2263664" cy="855101"/>
          </a:xfrm>
        </p:grpSpPr>
        <p:sp>
          <p:nvSpPr>
            <p:cNvPr name="Freeform 14" id="14"/>
            <p:cNvSpPr/>
            <p:nvPr/>
          </p:nvSpPr>
          <p:spPr>
            <a:xfrm flipH="false" flipV="false" rot="0">
              <a:off x="0" y="0"/>
              <a:ext cx="2263664" cy="855101"/>
            </a:xfrm>
            <a:custGeom>
              <a:avLst/>
              <a:gdLst/>
              <a:ahLst/>
              <a:cxnLst/>
              <a:rect r="r" b="b" t="t" l="l"/>
              <a:pathLst>
                <a:path h="855101" w="2263664">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prstDash val="solid"/>
              <a:round/>
            </a:ln>
          </p:spPr>
        </p:sp>
        <p:sp>
          <p:nvSpPr>
            <p:cNvPr name="TextBox 15" id="15"/>
            <p:cNvSpPr txBox="true"/>
            <p:nvPr/>
          </p:nvSpPr>
          <p:spPr>
            <a:xfrm>
              <a:off x="0" y="9525"/>
              <a:ext cx="2263664" cy="845576"/>
            </a:xfrm>
            <a:prstGeom prst="rect">
              <a:avLst/>
            </a:prstGeom>
          </p:spPr>
          <p:txBody>
            <a:bodyPr anchor="ctr" rtlCol="false" tIns="50800" lIns="50800" bIns="50800" rIns="50800"/>
            <a:lstStyle/>
            <a:p>
              <a:pPr algn="ctr">
                <a:lnSpc>
                  <a:spcPts val="2879"/>
                </a:lnSpc>
              </a:pPr>
            </a:p>
          </p:txBody>
        </p:sp>
      </p:grpSp>
      <p:sp>
        <p:nvSpPr>
          <p:cNvPr name="TextBox 16" id="16"/>
          <p:cNvSpPr txBox="true"/>
          <p:nvPr/>
        </p:nvSpPr>
        <p:spPr>
          <a:xfrm rot="0">
            <a:off x="1724130" y="3998696"/>
            <a:ext cx="6672281" cy="1171956"/>
          </a:xfrm>
          <a:prstGeom prst="rect">
            <a:avLst/>
          </a:prstGeom>
        </p:spPr>
        <p:txBody>
          <a:bodyPr anchor="t" rtlCol="false" tIns="0" lIns="0" bIns="0" rIns="0">
            <a:spAutoFit/>
          </a:bodyPr>
          <a:lstStyle/>
          <a:p>
            <a:pPr algn="ctr" marL="0" indent="0" lvl="0">
              <a:lnSpc>
                <a:spcPts val="3192"/>
              </a:lnSpc>
              <a:spcBef>
                <a:spcPct val="0"/>
              </a:spcBef>
            </a:pPr>
            <a:r>
              <a:rPr lang="en-US" sz="2100" spc="-65" strike="noStrike"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a:t>
            </a:r>
          </a:p>
        </p:txBody>
      </p:sp>
      <p:sp>
        <p:nvSpPr>
          <p:cNvPr name="TextBox 17" id="17"/>
          <p:cNvSpPr txBox="true"/>
          <p:nvPr/>
        </p:nvSpPr>
        <p:spPr>
          <a:xfrm rot="0">
            <a:off x="1511783" y="3223012"/>
            <a:ext cx="7096975" cy="634239"/>
          </a:xfrm>
          <a:prstGeom prst="rect">
            <a:avLst/>
          </a:prstGeom>
        </p:spPr>
        <p:txBody>
          <a:bodyPr anchor="t" rtlCol="false" tIns="0" lIns="0" bIns="0" rIns="0">
            <a:spAutoFit/>
          </a:bodyPr>
          <a:lstStyle/>
          <a:p>
            <a:pPr algn="ctr" marL="0" indent="0" lvl="0">
              <a:lnSpc>
                <a:spcPts val="4066"/>
              </a:lnSpc>
              <a:spcBef>
                <a:spcPct val="0"/>
              </a:spcBef>
            </a:pPr>
            <a:r>
              <a:rPr lang="en-US" b="true" sz="3800">
                <a:solidFill>
                  <a:srgbClr val="000000"/>
                </a:solidFill>
                <a:latin typeface="Agrandir Medium"/>
                <a:ea typeface="Agrandir Medium"/>
                <a:cs typeface="Agrandir Medium"/>
                <a:sym typeface="Agrandir Medium"/>
              </a:rPr>
              <a:t>Set a budget</a:t>
            </a:r>
          </a:p>
        </p:txBody>
      </p:sp>
      <p:sp>
        <p:nvSpPr>
          <p:cNvPr name="TextBox 18" id="18"/>
          <p:cNvSpPr txBox="true"/>
          <p:nvPr/>
        </p:nvSpPr>
        <p:spPr>
          <a:xfrm rot="0">
            <a:off x="9891589" y="3998696"/>
            <a:ext cx="6672281" cy="1171956"/>
          </a:xfrm>
          <a:prstGeom prst="rect">
            <a:avLst/>
          </a:prstGeom>
        </p:spPr>
        <p:txBody>
          <a:bodyPr anchor="t" rtlCol="false" tIns="0" lIns="0" bIns="0" rIns="0">
            <a:spAutoFit/>
          </a:bodyPr>
          <a:lstStyle/>
          <a:p>
            <a:pPr algn="ctr" marL="0" indent="0" lvl="0">
              <a:lnSpc>
                <a:spcPts val="3192"/>
              </a:lnSpc>
              <a:spcBef>
                <a:spcPct val="0"/>
              </a:spcBef>
            </a:pPr>
            <a:r>
              <a:rPr lang="en-US" sz="2100" spc="-65" strike="noStrike"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a:t>
            </a:r>
          </a:p>
        </p:txBody>
      </p:sp>
      <p:sp>
        <p:nvSpPr>
          <p:cNvPr name="TextBox 19" id="19"/>
          <p:cNvSpPr txBox="true"/>
          <p:nvPr/>
        </p:nvSpPr>
        <p:spPr>
          <a:xfrm rot="0">
            <a:off x="9679242" y="3223012"/>
            <a:ext cx="7096975" cy="634239"/>
          </a:xfrm>
          <a:prstGeom prst="rect">
            <a:avLst/>
          </a:prstGeom>
        </p:spPr>
        <p:txBody>
          <a:bodyPr anchor="t" rtlCol="false" tIns="0" lIns="0" bIns="0" rIns="0">
            <a:spAutoFit/>
          </a:bodyPr>
          <a:lstStyle/>
          <a:p>
            <a:pPr algn="ctr" marL="0" indent="0" lvl="0">
              <a:lnSpc>
                <a:spcPts val="4066"/>
              </a:lnSpc>
              <a:spcBef>
                <a:spcPct val="0"/>
              </a:spcBef>
            </a:pPr>
            <a:r>
              <a:rPr lang="en-US" b="true" sz="3800">
                <a:solidFill>
                  <a:srgbClr val="000000"/>
                </a:solidFill>
                <a:latin typeface="Agrandir Medium"/>
                <a:ea typeface="Agrandir Medium"/>
                <a:cs typeface="Agrandir Medium"/>
                <a:sym typeface="Agrandir Medium"/>
              </a:rPr>
              <a:t>Avoid impulse purchases</a:t>
            </a:r>
          </a:p>
        </p:txBody>
      </p:sp>
      <p:sp>
        <p:nvSpPr>
          <p:cNvPr name="TextBox 20" id="20"/>
          <p:cNvSpPr txBox="true"/>
          <p:nvPr/>
        </p:nvSpPr>
        <p:spPr>
          <a:xfrm rot="0">
            <a:off x="9891589" y="7180628"/>
            <a:ext cx="6672281" cy="1171956"/>
          </a:xfrm>
          <a:prstGeom prst="rect">
            <a:avLst/>
          </a:prstGeom>
        </p:spPr>
        <p:txBody>
          <a:bodyPr anchor="t" rtlCol="false" tIns="0" lIns="0" bIns="0" rIns="0">
            <a:spAutoFit/>
          </a:bodyPr>
          <a:lstStyle/>
          <a:p>
            <a:pPr algn="ctr" marL="0" indent="0" lvl="0">
              <a:lnSpc>
                <a:spcPts val="3192"/>
              </a:lnSpc>
              <a:spcBef>
                <a:spcPct val="0"/>
              </a:spcBef>
            </a:pPr>
            <a:r>
              <a:rPr lang="en-US" sz="2100" spc="-65" strike="noStrike"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a:t>
            </a:r>
          </a:p>
        </p:txBody>
      </p:sp>
      <p:sp>
        <p:nvSpPr>
          <p:cNvPr name="TextBox 21" id="21"/>
          <p:cNvSpPr txBox="true"/>
          <p:nvPr/>
        </p:nvSpPr>
        <p:spPr>
          <a:xfrm rot="0">
            <a:off x="9437700" y="6404943"/>
            <a:ext cx="7580058" cy="634239"/>
          </a:xfrm>
          <a:prstGeom prst="rect">
            <a:avLst/>
          </a:prstGeom>
        </p:spPr>
        <p:txBody>
          <a:bodyPr anchor="t" rtlCol="false" tIns="0" lIns="0" bIns="0" rIns="0">
            <a:spAutoFit/>
          </a:bodyPr>
          <a:lstStyle/>
          <a:p>
            <a:pPr algn="ctr" marL="0" indent="0" lvl="0">
              <a:lnSpc>
                <a:spcPts val="4066"/>
              </a:lnSpc>
              <a:spcBef>
                <a:spcPct val="0"/>
              </a:spcBef>
            </a:pPr>
            <a:r>
              <a:rPr lang="en-US" b="true" sz="3800">
                <a:solidFill>
                  <a:srgbClr val="000000"/>
                </a:solidFill>
                <a:latin typeface="Agrandir Medium"/>
                <a:ea typeface="Agrandir Medium"/>
                <a:cs typeface="Agrandir Medium"/>
                <a:sym typeface="Agrandir Medium"/>
              </a:rPr>
              <a:t>Reduce, reuse, recycle</a:t>
            </a:r>
          </a:p>
        </p:txBody>
      </p:sp>
      <p:sp>
        <p:nvSpPr>
          <p:cNvPr name="TextBox 22" id="22"/>
          <p:cNvSpPr txBox="true"/>
          <p:nvPr/>
        </p:nvSpPr>
        <p:spPr>
          <a:xfrm rot="0">
            <a:off x="1724130" y="7180628"/>
            <a:ext cx="6672281" cy="1171956"/>
          </a:xfrm>
          <a:prstGeom prst="rect">
            <a:avLst/>
          </a:prstGeom>
        </p:spPr>
        <p:txBody>
          <a:bodyPr anchor="t" rtlCol="false" tIns="0" lIns="0" bIns="0" rIns="0">
            <a:spAutoFit/>
          </a:bodyPr>
          <a:lstStyle/>
          <a:p>
            <a:pPr algn="ctr" marL="0" indent="0" lvl="0">
              <a:lnSpc>
                <a:spcPts val="3192"/>
              </a:lnSpc>
              <a:spcBef>
                <a:spcPct val="0"/>
              </a:spcBef>
            </a:pPr>
            <a:r>
              <a:rPr lang="en-US" sz="2100" spc="-65" strike="noStrike"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a:t>
            </a:r>
          </a:p>
        </p:txBody>
      </p:sp>
      <p:sp>
        <p:nvSpPr>
          <p:cNvPr name="TextBox 23" id="23"/>
          <p:cNvSpPr txBox="true"/>
          <p:nvPr/>
        </p:nvSpPr>
        <p:spPr>
          <a:xfrm rot="0">
            <a:off x="1511783" y="6404943"/>
            <a:ext cx="7096975" cy="634239"/>
          </a:xfrm>
          <a:prstGeom prst="rect">
            <a:avLst/>
          </a:prstGeom>
        </p:spPr>
        <p:txBody>
          <a:bodyPr anchor="t" rtlCol="false" tIns="0" lIns="0" bIns="0" rIns="0">
            <a:spAutoFit/>
          </a:bodyPr>
          <a:lstStyle/>
          <a:p>
            <a:pPr algn="ctr" marL="0" indent="0" lvl="0">
              <a:lnSpc>
                <a:spcPts val="4066"/>
              </a:lnSpc>
              <a:spcBef>
                <a:spcPct val="0"/>
              </a:spcBef>
            </a:pPr>
            <a:r>
              <a:rPr lang="en-US" b="true" sz="3800">
                <a:solidFill>
                  <a:srgbClr val="000000"/>
                </a:solidFill>
                <a:latin typeface="Agrandir Medium"/>
                <a:ea typeface="Agrandir Medium"/>
                <a:cs typeface="Agrandir Medium"/>
                <a:sym typeface="Agrandir Medium"/>
              </a:rPr>
              <a:t>Use shopping lists</a:t>
            </a:r>
          </a:p>
        </p:txBody>
      </p:sp>
      <p:sp>
        <p:nvSpPr>
          <p:cNvPr id="24" name="TextBox 23"/>
          <p:cNvSpPr txBox="1"/>
          <p:nvPr/>
        </p:nvSpPr>
        <p:spPr>
          <a:xfrm>
            <a:off x="914400" y="1371600"/>
            <a:ext cx="7315200" cy="4114800"/>
          </a:xfrm>
          <a:prstGeom prst="rect">
            <a:avLst/>
          </a:prstGeom>
          <a:noFill/>
        </p:spPr>
        <p:txBody>
          <a:bodyPr wrap="none">
            <a:spAutoFit/>
          </a:bodyPr>
          <a:lstStyle/>
          <a:p>
            <a:pPr>
              <a:defRPr sz="1800"/>
            </a:pPr>
            <a:r>
              <a:t>OOP promotes well-structured and maintainable code.</a:t>
            </a:r>
          </a:p>
          <a:p>
            <a:pPr>
              <a:defRPr sz="1800"/>
            </a:pPr>
            <a:r>
              <a:t>It’s essential for complex software projects.</a:t>
            </a:r>
          </a:p>
          <a:p>
            <a:pPr>
              <a:defRPr sz="1800"/>
            </a:pPr>
            <a:r>
              <a:t>Practice and experimentation are key to mastering OOP.</a:t>
            </a:r>
          </a:p>
          <a:p>
            <a:pPr lvl="1">
              <a:defRPr sz="1200" i="1">
                <a:solidFill>
                  <a:srgbClr val="787878"/>
                </a:solidFill>
              </a:defRPr>
            </a:pPr>
            <a:r>
              <a:t>[Image placeholder] Conclusion: Building Robust Systems</a:t>
            </a:r>
          </a:p>
        </p:txBody>
      </p:sp>
      <p:pic>
        <p:nvPicPr>
          <p:cNvPr id="25" name="Picture 24" descr="_ppt_tmp_image.png"/>
          <p:cNvPicPr>
            <a:picLocks noChangeAspect="1"/>
          </p:cNvPicPr>
          <p:nvPr/>
        </p:nvPicPr>
        <p:blipFill>
          <a:blip r:embed="rId3"/>
          <a:stretch>
            <a:fillRect/>
          </a:stretch>
        </p:blipFill>
        <p:spPr>
          <a:xfrm>
            <a:off x="5486400" y="1828800"/>
            <a:ext cx="2743200" cy="1828800"/>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p:nvPr/>
        </p:nvGrpSpPr>
        <p:grpSpPr>
          <a:xfrm rot="0">
            <a:off x="2225136" y="4995333"/>
            <a:ext cx="6747024" cy="4262967"/>
            <a:chOff x="0" y="0"/>
            <a:chExt cx="1974687" cy="1247665"/>
          </a:xfrm>
        </p:grpSpPr>
        <p:sp>
          <p:nvSpPr>
            <p:cNvPr name="Freeform 4" id="4"/>
            <p:cNvSpPr/>
            <p:nvPr/>
          </p:nvSpPr>
          <p:spPr>
            <a:xfrm flipH="false" flipV="false" rot="0">
              <a:off x="0" y="0"/>
              <a:ext cx="1974687" cy="1247665"/>
            </a:xfrm>
            <a:custGeom>
              <a:avLst/>
              <a:gdLst/>
              <a:ahLst/>
              <a:cxnLst/>
              <a:rect r="r" b="b" t="t" l="l"/>
              <a:pathLst>
                <a:path h="1247665" w="1974687">
                  <a:moveTo>
                    <a:pt x="27539" y="0"/>
                  </a:moveTo>
                  <a:lnTo>
                    <a:pt x="1947148" y="0"/>
                  </a:lnTo>
                  <a:cubicBezTo>
                    <a:pt x="1962358" y="0"/>
                    <a:pt x="1974687" y="12330"/>
                    <a:pt x="1974687" y="27539"/>
                  </a:cubicBezTo>
                  <a:lnTo>
                    <a:pt x="1974687" y="1220126"/>
                  </a:lnTo>
                  <a:cubicBezTo>
                    <a:pt x="1974687" y="1235336"/>
                    <a:pt x="1962358" y="1247665"/>
                    <a:pt x="1947148" y="1247665"/>
                  </a:cubicBezTo>
                  <a:lnTo>
                    <a:pt x="27539" y="1247665"/>
                  </a:lnTo>
                  <a:cubicBezTo>
                    <a:pt x="12330" y="1247665"/>
                    <a:pt x="0" y="1235336"/>
                    <a:pt x="0" y="1220126"/>
                  </a:cubicBezTo>
                  <a:lnTo>
                    <a:pt x="0" y="27539"/>
                  </a:lnTo>
                  <a:cubicBezTo>
                    <a:pt x="0" y="12330"/>
                    <a:pt x="12330" y="0"/>
                    <a:pt x="27539" y="0"/>
                  </a:cubicBezTo>
                  <a:close/>
                </a:path>
              </a:pathLst>
            </a:custGeom>
            <a:solidFill>
              <a:srgbClr val="AADBC0"/>
            </a:solidFill>
            <a:ln w="19050" cap="rnd">
              <a:solidFill>
                <a:srgbClr val="3A3937"/>
              </a:solidFill>
              <a:prstDash val="solid"/>
              <a:round/>
            </a:ln>
          </p:spPr>
        </p:sp>
        <p:sp>
          <p:nvSpPr>
            <p:cNvPr name="TextBox 5" id="5"/>
            <p:cNvSpPr txBox="true"/>
            <p:nvPr/>
          </p:nvSpPr>
          <p:spPr>
            <a:xfrm>
              <a:off x="0" y="9525"/>
              <a:ext cx="1974687" cy="1238140"/>
            </a:xfrm>
            <a:prstGeom prst="rect">
              <a:avLst/>
            </a:prstGeom>
          </p:spPr>
          <p:txBody>
            <a:bodyPr anchor="ctr" rtlCol="false" tIns="50800" lIns="50800" bIns="50800" rIns="50800"/>
            <a:lstStyle/>
            <a:p>
              <a:pPr algn="ctr">
                <a:lnSpc>
                  <a:spcPts val="2879"/>
                </a:lnSpc>
              </a:pPr>
            </a:p>
          </p:txBody>
        </p:sp>
      </p:grpSp>
      <p:sp>
        <p:nvSpPr>
          <p:cNvPr name="TextBox 6" id="6"/>
          <p:cNvSpPr txBox="true"/>
          <p:nvPr/>
        </p:nvSpPr>
        <p:spPr>
          <a:xfrm rot="0">
            <a:off x="3144984" y="5776807"/>
            <a:ext cx="4799161" cy="2642870"/>
          </a:xfrm>
          <a:prstGeom prst="rect">
            <a:avLst/>
          </a:prstGeom>
        </p:spPr>
        <p:txBody>
          <a:bodyPr anchor="t" rtlCol="false" tIns="0" lIns="0" bIns="0" rIns="0">
            <a:spAutoFit/>
          </a:bodyPr>
          <a:lstStyle/>
          <a:p>
            <a:pPr algn="ctr" marL="0" indent="0" lvl="0">
              <a:lnSpc>
                <a:spcPts val="3040"/>
              </a:lnSpc>
              <a:spcBef>
                <a:spcPct val="0"/>
              </a:spcBef>
            </a:pPr>
            <a:r>
              <a:rPr lang="en-US" sz="2000" spc="-62" strike="noStrike"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p:txBody>
      </p:sp>
      <p:grpSp>
        <p:nvGrpSpPr>
          <p:cNvPr name="Group 7" id="7"/>
          <p:cNvGrpSpPr/>
          <p:nvPr/>
        </p:nvGrpSpPr>
        <p:grpSpPr>
          <a:xfrm rot="0">
            <a:off x="2225136" y="3540616"/>
            <a:ext cx="6747024" cy="1323119"/>
            <a:chOff x="0" y="0"/>
            <a:chExt cx="1974687" cy="387244"/>
          </a:xfrm>
        </p:grpSpPr>
        <p:sp>
          <p:nvSpPr>
            <p:cNvPr name="Freeform 8" id="8"/>
            <p:cNvSpPr/>
            <p:nvPr/>
          </p:nvSpPr>
          <p:spPr>
            <a:xfrm flipH="false" flipV="false" rot="0">
              <a:off x="0" y="0"/>
              <a:ext cx="1974687" cy="387244"/>
            </a:xfrm>
            <a:custGeom>
              <a:avLst/>
              <a:gdLst/>
              <a:ahLst/>
              <a:cxnLst/>
              <a:rect r="r" b="b" t="t" l="l"/>
              <a:pathLst>
                <a:path h="387244" w="1974687">
                  <a:moveTo>
                    <a:pt x="27539" y="0"/>
                  </a:moveTo>
                  <a:lnTo>
                    <a:pt x="1947148" y="0"/>
                  </a:lnTo>
                  <a:cubicBezTo>
                    <a:pt x="1962358" y="0"/>
                    <a:pt x="1974687" y="12330"/>
                    <a:pt x="1974687" y="27539"/>
                  </a:cubicBezTo>
                  <a:lnTo>
                    <a:pt x="1974687" y="359705"/>
                  </a:lnTo>
                  <a:cubicBezTo>
                    <a:pt x="1974687" y="374915"/>
                    <a:pt x="1962358" y="387244"/>
                    <a:pt x="1947148" y="387244"/>
                  </a:cubicBezTo>
                  <a:lnTo>
                    <a:pt x="27539" y="387244"/>
                  </a:lnTo>
                  <a:cubicBezTo>
                    <a:pt x="12330" y="387244"/>
                    <a:pt x="0" y="374915"/>
                    <a:pt x="0" y="359705"/>
                  </a:cubicBezTo>
                  <a:lnTo>
                    <a:pt x="0" y="27539"/>
                  </a:lnTo>
                  <a:cubicBezTo>
                    <a:pt x="0" y="12330"/>
                    <a:pt x="12330" y="0"/>
                    <a:pt x="27539" y="0"/>
                  </a:cubicBezTo>
                  <a:close/>
                </a:path>
              </a:pathLst>
            </a:custGeom>
            <a:solidFill>
              <a:srgbClr val="AADBC0"/>
            </a:solidFill>
            <a:ln w="19050" cap="rnd">
              <a:solidFill>
                <a:srgbClr val="3A3937"/>
              </a:solidFill>
              <a:prstDash val="solid"/>
              <a:round/>
            </a:ln>
          </p:spPr>
        </p:sp>
        <p:sp>
          <p:nvSpPr>
            <p:cNvPr name="TextBox 9" id="9"/>
            <p:cNvSpPr txBox="true"/>
            <p:nvPr/>
          </p:nvSpPr>
          <p:spPr>
            <a:xfrm>
              <a:off x="0" y="9525"/>
              <a:ext cx="1974687" cy="377719"/>
            </a:xfrm>
            <a:prstGeom prst="rect">
              <a:avLst/>
            </a:prstGeom>
          </p:spPr>
          <p:txBody>
            <a:bodyPr anchor="ctr" rtlCol="false" tIns="50800" lIns="50800" bIns="50800" rIns="50800"/>
            <a:lstStyle/>
            <a:p>
              <a:pPr algn="ctr">
                <a:lnSpc>
                  <a:spcPts val="2879"/>
                </a:lnSpc>
              </a:pPr>
            </a:p>
          </p:txBody>
        </p:sp>
      </p:grpSp>
      <p:sp>
        <p:nvSpPr>
          <p:cNvPr name="TextBox 10" id="10"/>
          <p:cNvSpPr txBox="true"/>
          <p:nvPr/>
        </p:nvSpPr>
        <p:spPr>
          <a:xfrm rot="0">
            <a:off x="2776163" y="3826064"/>
            <a:ext cx="5644970" cy="771272"/>
          </a:xfrm>
          <a:prstGeom prst="rect">
            <a:avLst/>
          </a:prstGeom>
        </p:spPr>
        <p:txBody>
          <a:bodyPr anchor="t" rtlCol="false" tIns="0" lIns="0" bIns="0" rIns="0">
            <a:spAutoFit/>
          </a:bodyPr>
          <a:lstStyle/>
          <a:p>
            <a:pPr algn="ctr" marL="0" indent="0" lvl="0">
              <a:lnSpc>
                <a:spcPts val="4922"/>
              </a:lnSpc>
              <a:spcBef>
                <a:spcPct val="0"/>
              </a:spcBef>
            </a:pPr>
            <a:r>
              <a:rPr lang="en-US" b="true" sz="4600">
                <a:solidFill>
                  <a:srgbClr val="000000"/>
                </a:solidFill>
                <a:latin typeface="Agrandir Medium"/>
                <a:ea typeface="Agrandir Medium"/>
                <a:cs typeface="Agrandir Medium"/>
                <a:sym typeface="Agrandir Medium"/>
              </a:rPr>
              <a:t>3 out of 6</a:t>
            </a:r>
          </a:p>
        </p:txBody>
      </p:sp>
      <p:grpSp>
        <p:nvGrpSpPr>
          <p:cNvPr name="Group 11" id="11"/>
          <p:cNvGrpSpPr/>
          <p:nvPr/>
        </p:nvGrpSpPr>
        <p:grpSpPr>
          <a:xfrm rot="0">
            <a:off x="9125340" y="4995333"/>
            <a:ext cx="6747024" cy="4262967"/>
            <a:chOff x="0" y="0"/>
            <a:chExt cx="1974687" cy="1247665"/>
          </a:xfrm>
        </p:grpSpPr>
        <p:sp>
          <p:nvSpPr>
            <p:cNvPr name="Freeform 12" id="12"/>
            <p:cNvSpPr/>
            <p:nvPr/>
          </p:nvSpPr>
          <p:spPr>
            <a:xfrm flipH="false" flipV="false" rot="0">
              <a:off x="0" y="0"/>
              <a:ext cx="1974687" cy="1247665"/>
            </a:xfrm>
            <a:custGeom>
              <a:avLst/>
              <a:gdLst/>
              <a:ahLst/>
              <a:cxnLst/>
              <a:rect r="r" b="b" t="t" l="l"/>
              <a:pathLst>
                <a:path h="1247665" w="1974687">
                  <a:moveTo>
                    <a:pt x="27539" y="0"/>
                  </a:moveTo>
                  <a:lnTo>
                    <a:pt x="1947148" y="0"/>
                  </a:lnTo>
                  <a:cubicBezTo>
                    <a:pt x="1962358" y="0"/>
                    <a:pt x="1974687" y="12330"/>
                    <a:pt x="1974687" y="27539"/>
                  </a:cubicBezTo>
                  <a:lnTo>
                    <a:pt x="1974687" y="1220126"/>
                  </a:lnTo>
                  <a:cubicBezTo>
                    <a:pt x="1974687" y="1235336"/>
                    <a:pt x="1962358" y="1247665"/>
                    <a:pt x="1947148" y="1247665"/>
                  </a:cubicBezTo>
                  <a:lnTo>
                    <a:pt x="27539" y="1247665"/>
                  </a:lnTo>
                  <a:cubicBezTo>
                    <a:pt x="12330" y="1247665"/>
                    <a:pt x="0" y="1235336"/>
                    <a:pt x="0" y="1220126"/>
                  </a:cubicBezTo>
                  <a:lnTo>
                    <a:pt x="0" y="27539"/>
                  </a:lnTo>
                  <a:cubicBezTo>
                    <a:pt x="0" y="12330"/>
                    <a:pt x="12330" y="0"/>
                    <a:pt x="27539" y="0"/>
                  </a:cubicBezTo>
                  <a:close/>
                </a:path>
              </a:pathLst>
            </a:custGeom>
            <a:solidFill>
              <a:srgbClr val="8BBD94"/>
            </a:solidFill>
            <a:ln w="19050" cap="rnd">
              <a:solidFill>
                <a:srgbClr val="3A3937"/>
              </a:solidFill>
              <a:prstDash val="solid"/>
              <a:round/>
            </a:ln>
          </p:spPr>
        </p:sp>
        <p:sp>
          <p:nvSpPr>
            <p:cNvPr name="TextBox 13" id="13"/>
            <p:cNvSpPr txBox="true"/>
            <p:nvPr/>
          </p:nvSpPr>
          <p:spPr>
            <a:xfrm>
              <a:off x="0" y="9525"/>
              <a:ext cx="1974687" cy="1238140"/>
            </a:xfrm>
            <a:prstGeom prst="rect">
              <a:avLst/>
            </a:prstGeom>
          </p:spPr>
          <p:txBody>
            <a:bodyPr anchor="ctr" rtlCol="false" tIns="50800" lIns="50800" bIns="50800" rIns="50800"/>
            <a:lstStyle/>
            <a:p>
              <a:pPr algn="ctr">
                <a:lnSpc>
                  <a:spcPts val="2879"/>
                </a:lnSpc>
              </a:pPr>
            </a:p>
          </p:txBody>
        </p:sp>
      </p:grpSp>
      <p:grpSp>
        <p:nvGrpSpPr>
          <p:cNvPr name="Group 14" id="14"/>
          <p:cNvGrpSpPr/>
          <p:nvPr/>
        </p:nvGrpSpPr>
        <p:grpSpPr>
          <a:xfrm rot="0">
            <a:off x="9125340" y="3540616"/>
            <a:ext cx="6747024" cy="1323119"/>
            <a:chOff x="0" y="0"/>
            <a:chExt cx="1974687" cy="387244"/>
          </a:xfrm>
        </p:grpSpPr>
        <p:sp>
          <p:nvSpPr>
            <p:cNvPr name="Freeform 15" id="15"/>
            <p:cNvSpPr/>
            <p:nvPr/>
          </p:nvSpPr>
          <p:spPr>
            <a:xfrm flipH="false" flipV="false" rot="0">
              <a:off x="0" y="0"/>
              <a:ext cx="1974687" cy="387244"/>
            </a:xfrm>
            <a:custGeom>
              <a:avLst/>
              <a:gdLst/>
              <a:ahLst/>
              <a:cxnLst/>
              <a:rect r="r" b="b" t="t" l="l"/>
              <a:pathLst>
                <a:path h="387244" w="1974687">
                  <a:moveTo>
                    <a:pt x="27539" y="0"/>
                  </a:moveTo>
                  <a:lnTo>
                    <a:pt x="1947148" y="0"/>
                  </a:lnTo>
                  <a:cubicBezTo>
                    <a:pt x="1962358" y="0"/>
                    <a:pt x="1974687" y="12330"/>
                    <a:pt x="1974687" y="27539"/>
                  </a:cubicBezTo>
                  <a:lnTo>
                    <a:pt x="1974687" y="359705"/>
                  </a:lnTo>
                  <a:cubicBezTo>
                    <a:pt x="1974687" y="374915"/>
                    <a:pt x="1962358" y="387244"/>
                    <a:pt x="1947148" y="387244"/>
                  </a:cubicBezTo>
                  <a:lnTo>
                    <a:pt x="27539" y="387244"/>
                  </a:lnTo>
                  <a:cubicBezTo>
                    <a:pt x="12330" y="387244"/>
                    <a:pt x="0" y="374915"/>
                    <a:pt x="0" y="359705"/>
                  </a:cubicBezTo>
                  <a:lnTo>
                    <a:pt x="0" y="27539"/>
                  </a:lnTo>
                  <a:cubicBezTo>
                    <a:pt x="0" y="12330"/>
                    <a:pt x="12330" y="0"/>
                    <a:pt x="27539" y="0"/>
                  </a:cubicBezTo>
                  <a:close/>
                </a:path>
              </a:pathLst>
            </a:custGeom>
            <a:solidFill>
              <a:srgbClr val="8BBD94"/>
            </a:solidFill>
            <a:ln w="19050" cap="rnd">
              <a:solidFill>
                <a:srgbClr val="3A3937"/>
              </a:solidFill>
              <a:prstDash val="solid"/>
              <a:round/>
            </a:ln>
          </p:spPr>
        </p:sp>
        <p:sp>
          <p:nvSpPr>
            <p:cNvPr name="TextBox 16" id="16"/>
            <p:cNvSpPr txBox="true"/>
            <p:nvPr/>
          </p:nvSpPr>
          <p:spPr>
            <a:xfrm>
              <a:off x="0" y="9525"/>
              <a:ext cx="1974687" cy="377719"/>
            </a:xfrm>
            <a:prstGeom prst="rect">
              <a:avLst/>
            </a:prstGeom>
          </p:spPr>
          <p:txBody>
            <a:bodyPr anchor="ctr" rtlCol="false" tIns="50800" lIns="50800" bIns="50800" rIns="50800"/>
            <a:lstStyle/>
            <a:p>
              <a:pPr algn="ctr">
                <a:lnSpc>
                  <a:spcPts val="2879"/>
                </a:lnSpc>
              </a:pPr>
            </a:p>
          </p:txBody>
        </p:sp>
      </p:grpSp>
      <p:sp>
        <p:nvSpPr>
          <p:cNvPr name="TextBox 17" id="17"/>
          <p:cNvSpPr txBox="true"/>
          <p:nvPr/>
        </p:nvSpPr>
        <p:spPr>
          <a:xfrm rot="0">
            <a:off x="9751318" y="3826064"/>
            <a:ext cx="5495069" cy="771272"/>
          </a:xfrm>
          <a:prstGeom prst="rect">
            <a:avLst/>
          </a:prstGeom>
        </p:spPr>
        <p:txBody>
          <a:bodyPr anchor="t" rtlCol="false" tIns="0" lIns="0" bIns="0" rIns="0">
            <a:spAutoFit/>
          </a:bodyPr>
          <a:lstStyle/>
          <a:p>
            <a:pPr algn="ctr" marL="0" indent="0" lvl="0">
              <a:lnSpc>
                <a:spcPts val="4922"/>
              </a:lnSpc>
              <a:spcBef>
                <a:spcPct val="0"/>
              </a:spcBef>
            </a:pPr>
            <a:r>
              <a:rPr lang="en-US" b="true" sz="4600">
                <a:solidFill>
                  <a:srgbClr val="000000"/>
                </a:solidFill>
                <a:latin typeface="Agrandir Medium"/>
                <a:ea typeface="Agrandir Medium"/>
                <a:cs typeface="Agrandir Medium"/>
                <a:sym typeface="Agrandir Medium"/>
              </a:rPr>
              <a:t>5 out of 6</a:t>
            </a:r>
          </a:p>
        </p:txBody>
      </p:sp>
      <p:sp>
        <p:nvSpPr>
          <p:cNvPr name="TextBox 18" id="18"/>
          <p:cNvSpPr txBox="true"/>
          <p:nvPr/>
        </p:nvSpPr>
        <p:spPr>
          <a:xfrm rot="0">
            <a:off x="4293089" y="904875"/>
            <a:ext cx="9701823" cy="1276352"/>
          </a:xfrm>
          <a:prstGeom prst="rect">
            <a:avLst/>
          </a:prstGeom>
        </p:spPr>
        <p:txBody>
          <a:bodyPr anchor="t" rtlCol="false" tIns="0" lIns="0" bIns="0" rIns="0">
            <a:spAutoFit/>
          </a:bodyPr>
          <a:lstStyle/>
          <a:p>
            <a:pPr algn="ctr">
              <a:lnSpc>
                <a:spcPts val="8100"/>
              </a:lnSpc>
            </a:pPr>
            <a:r>
              <a:rPr lang="en-US" b="true" sz="7500" spc="-397">
                <a:solidFill>
                  <a:srgbClr val="000000"/>
                </a:solidFill>
                <a:latin typeface="Agrandir Medium"/>
                <a:ea typeface="Agrandir Medium"/>
                <a:cs typeface="Agrandir Medium"/>
                <a:sym typeface="Agrandir Medium"/>
              </a:rPr>
              <a:t>Financial successes</a:t>
            </a:r>
          </a:p>
        </p:txBody>
      </p:sp>
      <p:pic>
        <p:nvPicPr>
          <p:cNvPr name="Picture 19" id="19"/>
          <p:cNvPicPr>
            <a:picLocks noChangeAspect="true"/>
          </p:cNvPicPr>
          <p:nvPr/>
        </p:nvPicPr>
        <p:blipFill>
          <a:blip r:embed="rId3"/>
          <a:stretch>
            <a:fillRect/>
          </a:stretch>
        </p:blipFill>
        <p:spPr>
          <a:xfrm rot="0">
            <a:off x="9917638" y="2159296"/>
            <a:ext cx="5162429" cy="1502841"/>
          </a:xfrm>
          <a:prstGeom prst="rect">
            <a:avLst/>
          </a:prstGeom>
        </p:spPr>
      </p:pic>
      <p:pic>
        <p:nvPicPr>
          <p:cNvPr name="Picture 20" id="20"/>
          <p:cNvPicPr>
            <a:picLocks noChangeAspect="true"/>
          </p:cNvPicPr>
          <p:nvPr/>
        </p:nvPicPr>
        <p:blipFill>
          <a:blip r:embed="rId4"/>
          <a:stretch>
            <a:fillRect/>
          </a:stretch>
        </p:blipFill>
        <p:spPr>
          <a:xfrm rot="0">
            <a:off x="3017434" y="2159296"/>
            <a:ext cx="5162429" cy="1502841"/>
          </a:xfrm>
          <a:prstGeom prst="rect">
            <a:avLst/>
          </a:prstGeom>
        </p:spPr>
      </p:pic>
      <p:sp>
        <p:nvSpPr>
          <p:cNvPr name="TextBox 21" id="21"/>
          <p:cNvSpPr txBox="true"/>
          <p:nvPr/>
        </p:nvSpPr>
        <p:spPr>
          <a:xfrm rot="0">
            <a:off x="10035011" y="5776807"/>
            <a:ext cx="4927683" cy="2642870"/>
          </a:xfrm>
          <a:prstGeom prst="rect">
            <a:avLst/>
          </a:prstGeom>
        </p:spPr>
        <p:txBody>
          <a:bodyPr anchor="t" rtlCol="false" tIns="0" lIns="0" bIns="0" rIns="0">
            <a:spAutoFit/>
          </a:bodyPr>
          <a:lstStyle/>
          <a:p>
            <a:pPr algn="ctr" marL="0" indent="0" lvl="0">
              <a:lnSpc>
                <a:spcPts val="3040"/>
              </a:lnSpc>
              <a:spcBef>
                <a:spcPct val="0"/>
              </a:spcBef>
            </a:pPr>
            <a:r>
              <a:rPr lang="en-US" sz="2000" spc="-62" strike="noStrike" u="none">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DAG54UPu7m0</dc:identifier>
  <dcterms:modified xsi:type="dcterms:W3CDTF">2011-08-01T06:04:30Z</dcterms:modified>
  <cp:revision>1</cp:revision>
  <dc:title>Green Modern Financial Management Presentation</dc:title>
</cp:coreProperties>
</file>